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mf" ContentType="image/x-wmf"/>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1" r:id="rId7"/>
    <p:sldId id="260" r:id="rId8"/>
    <p:sldId id="262" r:id="rId9"/>
    <p:sldId id="269" r:id="rId10"/>
    <p:sldId id="277" r:id="rId11"/>
    <p:sldId id="263" r:id="rId12"/>
    <p:sldId id="276" r:id="rId13"/>
    <p:sldId id="264" r:id="rId14"/>
    <p:sldId id="265" r:id="rId15"/>
    <p:sldId id="266" r:id="rId16"/>
    <p:sldId id="267" r:id="rId17"/>
    <p:sldId id="270" r:id="rId18"/>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ry" initials="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F0F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gs" Target="tags/tag7.xml"/><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png"/><Relationship Id="rId3" Type="http://schemas.openxmlformats.org/officeDocument/2006/relationships/tags" Target="../tags/tag6.xml"/><Relationship Id="rId2" Type="http://schemas.microsoft.com/office/2007/relationships/media" Target="../media/media3.mp4"/><Relationship Id="rId1" Type="http://schemas.openxmlformats.org/officeDocument/2006/relationships/video" Target="../media/media3.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7.xml"/><Relationship Id="rId2" Type="http://schemas.openxmlformats.org/officeDocument/2006/relationships/image" Target="../media/image1.wmf"/><Relationship Id="rId1"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tags" Target="../tags/tag4.xml"/><Relationship Id="rId4" Type="http://schemas.openxmlformats.org/officeDocument/2006/relationships/image" Target="../media/image9.jpeg"/><Relationship Id="rId3" Type="http://schemas.openxmlformats.org/officeDocument/2006/relationships/tags" Target="../tags/tag3.xml"/><Relationship Id="rId2" Type="http://schemas.openxmlformats.org/officeDocument/2006/relationships/image" Target="../media/image8.png"/><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tags" Target="../tags/tag5.xml"/><Relationship Id="rId2" Type="http://schemas.microsoft.com/office/2007/relationships/media" Target="../media/media2.mp4"/><Relationship Id="rId1" Type="http://schemas.openxmlformats.org/officeDocument/2006/relationships/video" Target="../media/media2.mp4"/></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495040" y="2421890"/>
            <a:ext cx="4830445" cy="829945"/>
          </a:xfrm>
          <a:prstGeom prst="rect">
            <a:avLst/>
          </a:prstGeom>
          <a:noFill/>
        </p:spPr>
        <p:txBody>
          <a:bodyPr wrap="square" rtlCol="0">
            <a:spAutoFit/>
          </a:bodyPr>
          <a:p>
            <a:r>
              <a:rPr lang="zh-CN" altLang="en-US" sz="4800"/>
              <a:t>化</a:t>
            </a:r>
            <a:r>
              <a:rPr lang="en-US" altLang="zh-CN" sz="4800"/>
              <a:t> </a:t>
            </a:r>
            <a:r>
              <a:rPr lang="zh-CN" altLang="en-US" sz="4800"/>
              <a:t>学</a:t>
            </a:r>
            <a:r>
              <a:rPr lang="en-US" altLang="zh-CN" sz="4800"/>
              <a:t> </a:t>
            </a:r>
            <a:r>
              <a:rPr lang="zh-CN" altLang="en-US" sz="4800"/>
              <a:t>实</a:t>
            </a:r>
            <a:r>
              <a:rPr lang="en-US" altLang="zh-CN" sz="4800"/>
              <a:t> </a:t>
            </a:r>
            <a:r>
              <a:rPr lang="zh-CN" altLang="en-US" sz="4800"/>
              <a:t>验</a:t>
            </a:r>
            <a:r>
              <a:rPr lang="en-US" altLang="zh-CN" sz="4800"/>
              <a:t> </a:t>
            </a:r>
            <a:r>
              <a:rPr lang="zh-CN" altLang="en-US" sz="4800"/>
              <a:t>专</a:t>
            </a:r>
            <a:r>
              <a:rPr lang="en-US" altLang="zh-CN" sz="4800"/>
              <a:t> </a:t>
            </a:r>
            <a:r>
              <a:rPr lang="zh-CN" altLang="en-US" sz="4800"/>
              <a:t>题</a:t>
            </a:r>
            <a:endParaRPr lang="zh-CN" altLang="en-US" sz="4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55980" y="554355"/>
            <a:ext cx="4474210" cy="398780"/>
          </a:xfrm>
          <a:prstGeom prst="rect">
            <a:avLst/>
          </a:prstGeom>
          <a:noFill/>
        </p:spPr>
        <p:txBody>
          <a:bodyPr wrap="square" rtlCol="0">
            <a:spAutoFit/>
          </a:bodyPr>
          <a:p>
            <a:r>
              <a:rPr lang="zh-CN" altLang="en-US" sz="2000"/>
              <a:t>五、布氏漏斗</a:t>
            </a:r>
            <a:r>
              <a:rPr lang="en-US" altLang="zh-CN" sz="2000"/>
              <a:t>+</a:t>
            </a:r>
            <a:r>
              <a:rPr lang="zh-CN" altLang="en-US" sz="2000"/>
              <a:t>抽滤瓶</a:t>
            </a:r>
            <a:endParaRPr lang="zh-CN" altLang="en-US" sz="2000"/>
          </a:p>
        </p:txBody>
      </p:sp>
      <p:pic>
        <p:nvPicPr>
          <p:cNvPr id="107" name="图片 106"/>
          <p:cNvPicPr/>
          <p:nvPr/>
        </p:nvPicPr>
        <p:blipFill>
          <a:blip r:embed="rId1"/>
          <a:stretch>
            <a:fillRect/>
          </a:stretch>
        </p:blipFill>
        <p:spPr>
          <a:xfrm>
            <a:off x="6780530" y="1142365"/>
            <a:ext cx="4255770" cy="2828290"/>
          </a:xfrm>
          <a:prstGeom prst="rect">
            <a:avLst/>
          </a:prstGeom>
          <a:noFill/>
          <a:ln w="9525">
            <a:noFill/>
          </a:ln>
        </p:spPr>
      </p:pic>
      <p:sp>
        <p:nvSpPr>
          <p:cNvPr id="3" name="文本框 2"/>
          <p:cNvSpPr txBox="1"/>
          <p:nvPr/>
        </p:nvSpPr>
        <p:spPr>
          <a:xfrm>
            <a:off x="730885" y="1033145"/>
            <a:ext cx="5405120" cy="3169285"/>
          </a:xfrm>
          <a:prstGeom prst="rect">
            <a:avLst/>
          </a:prstGeom>
          <a:noFill/>
        </p:spPr>
        <p:txBody>
          <a:bodyPr wrap="square" rtlCol="0">
            <a:spAutoFit/>
          </a:bodyPr>
          <a:p>
            <a:pPr>
              <a:lnSpc>
                <a:spcPct val="200000"/>
              </a:lnSpc>
            </a:pPr>
            <a:r>
              <a:rPr lang="zh-CN" altLang="en-US" sz="2000">
                <a:solidFill>
                  <a:srgbClr val="FF0000"/>
                </a:solidFill>
              </a:rPr>
              <a:t>减压过滤</a:t>
            </a:r>
            <a:r>
              <a:rPr lang="zh-CN" altLang="en-US" sz="2000"/>
              <a:t>，布式漏斗的</a:t>
            </a:r>
            <a:r>
              <a:rPr lang="zh-CN" altLang="en-US" sz="2000">
                <a:solidFill>
                  <a:srgbClr val="4F0FBD"/>
                </a:solidFill>
              </a:rPr>
              <a:t>斜切面</a:t>
            </a:r>
            <a:r>
              <a:rPr lang="zh-CN" altLang="en-US" sz="2000"/>
              <a:t>正对抽滤瓶的支管口，之后连接安全瓶，最后连接真空泵，可以通过</a:t>
            </a:r>
            <a:r>
              <a:rPr lang="zh-CN" altLang="en-US" sz="2000">
                <a:solidFill>
                  <a:srgbClr val="4F0FBD"/>
                </a:solidFill>
              </a:rPr>
              <a:t>调节水龙头的大小来调节抽滤的速度</a:t>
            </a:r>
            <a:endParaRPr lang="zh-CN" altLang="en-US" sz="2000">
              <a:solidFill>
                <a:srgbClr val="4F0FBD"/>
              </a:solidFill>
            </a:endParaRPr>
          </a:p>
          <a:p>
            <a:pPr>
              <a:lnSpc>
                <a:spcPct val="200000"/>
              </a:lnSpc>
            </a:pPr>
            <a:r>
              <a:rPr lang="zh-CN" altLang="en-US" sz="2000">
                <a:solidFill>
                  <a:srgbClr val="FF0000"/>
                </a:solidFill>
              </a:rPr>
              <a:t>优点</a:t>
            </a:r>
            <a:r>
              <a:rPr lang="zh-CN" altLang="en-US" sz="2000"/>
              <a:t>：抽滤速度快，缩短过滤时间；使沉淀与母液尽量分离，所得</a:t>
            </a:r>
            <a:r>
              <a:rPr lang="zh-CN" altLang="en-US" sz="2000">
                <a:sym typeface="+mn-ea"/>
              </a:rPr>
              <a:t>产品</a:t>
            </a:r>
            <a:r>
              <a:rPr lang="zh-CN" altLang="en-US" sz="2000"/>
              <a:t>易</a:t>
            </a:r>
            <a:r>
              <a:rPr lang="zh-CN" altLang="en-US" sz="2000"/>
              <a:t>干燥。</a:t>
            </a:r>
            <a:endParaRPr lang="zh-CN" altLang="en-US" sz="2000"/>
          </a:p>
        </p:txBody>
      </p:sp>
      <p:sp>
        <p:nvSpPr>
          <p:cNvPr id="4" name="文本框 3"/>
          <p:cNvSpPr txBox="1"/>
          <p:nvPr/>
        </p:nvSpPr>
        <p:spPr>
          <a:xfrm>
            <a:off x="730885" y="4407535"/>
            <a:ext cx="11247120" cy="1476375"/>
          </a:xfrm>
          <a:prstGeom prst="rect">
            <a:avLst/>
          </a:prstGeom>
          <a:noFill/>
        </p:spPr>
        <p:txBody>
          <a:bodyPr wrap="square" rtlCol="0">
            <a:spAutoFit/>
          </a:bodyPr>
          <a:p>
            <a:pPr>
              <a:lnSpc>
                <a:spcPct val="150000"/>
              </a:lnSpc>
            </a:pPr>
            <a:r>
              <a:rPr lang="zh-CN" altLang="en-US" sz="2000">
                <a:solidFill>
                  <a:srgbClr val="FF0000"/>
                </a:solidFill>
              </a:rPr>
              <a:t>注意：</a:t>
            </a:r>
            <a:r>
              <a:rPr lang="zh-CN" altLang="en-US" sz="2000"/>
              <a:t>（</a:t>
            </a:r>
            <a:r>
              <a:rPr lang="en-US" altLang="zh-CN" sz="2000"/>
              <a:t>1</a:t>
            </a:r>
            <a:r>
              <a:rPr lang="zh-CN" altLang="en-US" sz="2000"/>
              <a:t>）滤纸在减压下</a:t>
            </a:r>
            <a:r>
              <a:rPr lang="zh-CN" altLang="en-US" sz="2000"/>
              <a:t>易被抽破，必要时可加厚</a:t>
            </a:r>
            <a:endParaRPr lang="zh-CN" altLang="en-US" sz="2000"/>
          </a:p>
          <a:p>
            <a:pPr>
              <a:lnSpc>
                <a:spcPct val="150000"/>
              </a:lnSpc>
            </a:pPr>
            <a:r>
              <a:rPr lang="en-US" altLang="zh-CN" sz="2000"/>
              <a:t>             </a:t>
            </a:r>
            <a:r>
              <a:rPr lang="zh-CN" altLang="en-US" sz="2000"/>
              <a:t>（</a:t>
            </a:r>
            <a:r>
              <a:rPr lang="en-US" altLang="zh-CN" sz="2000"/>
              <a:t>2</a:t>
            </a:r>
            <a:r>
              <a:rPr lang="zh-CN" altLang="en-US" sz="2000"/>
              <a:t>）不适用于胶状沉淀和颗粒太细的沉淀的过滤，前者会透过滤纸，后者会板结在滤纸上</a:t>
            </a:r>
            <a:endParaRPr lang="zh-CN" altLang="en-US" sz="2000"/>
          </a:p>
          <a:p>
            <a:pPr>
              <a:lnSpc>
                <a:spcPct val="150000"/>
              </a:lnSpc>
            </a:pPr>
            <a:r>
              <a:rPr lang="en-US" altLang="zh-CN" sz="2000"/>
              <a:t>             </a:t>
            </a:r>
            <a:r>
              <a:rPr lang="zh-CN" altLang="en-US" sz="2000"/>
              <a:t>（</a:t>
            </a:r>
            <a:r>
              <a:rPr lang="en-US" altLang="zh-CN" sz="2000"/>
              <a:t>3</a:t>
            </a:r>
            <a:r>
              <a:rPr lang="zh-CN" altLang="en-US" sz="2000"/>
              <a:t>）布氏漏斗下端斜口要远离且面向吸滤瓶支管口，一面滤液被吸入直管二进入抽气系统</a:t>
            </a:r>
            <a:endParaRPr lang="zh-CN" altLang="en-US" sz="2000"/>
          </a:p>
        </p:txBody>
      </p:sp>
      <p:sp>
        <p:nvSpPr>
          <p:cNvPr id="5" name="文本框 4"/>
          <p:cNvSpPr txBox="1"/>
          <p:nvPr/>
        </p:nvSpPr>
        <p:spPr>
          <a:xfrm>
            <a:off x="4366895" y="127635"/>
            <a:ext cx="7300595" cy="1014730"/>
          </a:xfrm>
          <a:prstGeom prst="rect">
            <a:avLst/>
          </a:prstGeom>
          <a:noFill/>
        </p:spPr>
        <p:txBody>
          <a:bodyPr wrap="square" rtlCol="0">
            <a:spAutoFit/>
          </a:bodyPr>
          <a:p>
            <a:pPr>
              <a:lnSpc>
                <a:spcPct val="150000"/>
              </a:lnSpc>
            </a:pPr>
            <a:r>
              <a:rPr lang="zh-CN" altLang="en-US" sz="2000">
                <a:solidFill>
                  <a:srgbClr val="FF0000"/>
                </a:solidFill>
              </a:rPr>
              <a:t>安全瓶：</a:t>
            </a:r>
            <a:r>
              <a:rPr lang="zh-CN" altLang="en-US" sz="2000"/>
              <a:t>用以关闭水阀后水流速改变引起水倒吸进入抽滤瓶将滤液污染或冲稀。停止过滤应先把抽滤瓶的胶管拔掉再关闭水阀</a:t>
            </a:r>
            <a:endParaRPr lang="zh-CN" altLang="en-US" sz="2000"/>
          </a:p>
        </p:txBody>
      </p:sp>
      <p:cxnSp>
        <p:nvCxnSpPr>
          <p:cNvPr id="6" name="曲线连接符 5"/>
          <p:cNvCxnSpPr/>
          <p:nvPr/>
        </p:nvCxnSpPr>
        <p:spPr>
          <a:xfrm rot="16200000" flipV="1">
            <a:off x="7925435" y="1496695"/>
            <a:ext cx="1584325" cy="716915"/>
          </a:xfrm>
          <a:prstGeom prst="curvedConnector3">
            <a:avLst>
              <a:gd name="adj1" fmla="val 4998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606830fc2307fa01c8fbd0c4f19a80dc">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219200" y="685800"/>
            <a:ext cx="9753600" cy="54864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87730" y="393700"/>
            <a:ext cx="9728200" cy="398780"/>
          </a:xfrm>
          <a:prstGeom prst="rect">
            <a:avLst/>
          </a:prstGeom>
          <a:noFill/>
        </p:spPr>
        <p:txBody>
          <a:bodyPr wrap="square" rtlCol="0">
            <a:spAutoFit/>
          </a:bodyPr>
          <a:p>
            <a:r>
              <a:rPr lang="zh-CN" altLang="en-US" sz="2000"/>
              <a:t>六、长颈漏斗</a:t>
            </a:r>
            <a:r>
              <a:rPr lang="en-US" altLang="zh-CN" sz="2000"/>
              <a:t>+</a:t>
            </a:r>
            <a:r>
              <a:rPr lang="zh-CN" altLang="en-US" sz="2000"/>
              <a:t>简易启普发生</a:t>
            </a:r>
            <a:r>
              <a:rPr lang="zh-CN" altLang="en-US" sz="2000"/>
              <a:t>器、启普发生器</a:t>
            </a:r>
            <a:endParaRPr lang="zh-CN" altLang="en-US" sz="2000"/>
          </a:p>
        </p:txBody>
      </p:sp>
      <p:sp>
        <p:nvSpPr>
          <p:cNvPr id="3" name="文本框 2"/>
          <p:cNvSpPr txBox="1"/>
          <p:nvPr/>
        </p:nvSpPr>
        <p:spPr>
          <a:xfrm>
            <a:off x="952500" y="1163955"/>
            <a:ext cx="10875645" cy="4399915"/>
          </a:xfrm>
          <a:prstGeom prst="rect">
            <a:avLst/>
          </a:prstGeom>
          <a:noFill/>
        </p:spPr>
        <p:txBody>
          <a:bodyPr wrap="square" rtlCol="0">
            <a:spAutoFit/>
          </a:bodyPr>
          <a:p>
            <a:pPr marL="285750" indent="-285750">
              <a:lnSpc>
                <a:spcPct val="200000"/>
              </a:lnSpc>
              <a:buFont typeface="Wingdings" panose="05000000000000000000" charset="0"/>
              <a:buChar char="Ø"/>
            </a:pPr>
            <a:r>
              <a:rPr lang="zh-CN" altLang="en-US" sz="2000">
                <a:solidFill>
                  <a:srgbClr val="FF0000"/>
                </a:solidFill>
              </a:rPr>
              <a:t>启普发生器适用气体：</a:t>
            </a:r>
            <a:r>
              <a:rPr lang="en-US" altLang="zh-CN" sz="2000"/>
              <a:t>H</a:t>
            </a:r>
            <a:r>
              <a:rPr lang="en-US" altLang="zh-CN" sz="2000" baseline="-25000"/>
              <a:t>2</a:t>
            </a:r>
            <a:r>
              <a:rPr lang="zh-CN" altLang="en-US" sz="2000"/>
              <a:t>、</a:t>
            </a:r>
            <a:r>
              <a:rPr lang="en-US" altLang="zh-CN" sz="2000"/>
              <a:t>H</a:t>
            </a:r>
            <a:r>
              <a:rPr lang="en-US" altLang="zh-CN" sz="2000" baseline="-25000"/>
              <a:t>2</a:t>
            </a:r>
            <a:r>
              <a:rPr lang="en-US" altLang="zh-CN" sz="2000"/>
              <a:t>S</a:t>
            </a:r>
            <a:r>
              <a:rPr lang="zh-CN" altLang="en-US" sz="2000"/>
              <a:t>、</a:t>
            </a:r>
            <a:r>
              <a:rPr lang="en-US" altLang="zh-CN" sz="2000"/>
              <a:t>CO</a:t>
            </a:r>
            <a:r>
              <a:rPr lang="en-US" altLang="zh-CN" sz="2000" baseline="-25000"/>
              <a:t>2</a:t>
            </a:r>
            <a:r>
              <a:rPr lang="zh-CN" altLang="en-US" sz="2000">
                <a:solidFill>
                  <a:srgbClr val="4F0FBD"/>
                </a:solidFill>
                <a:sym typeface="+mn-ea"/>
              </a:rPr>
              <a:t>（如何放固体、液体、废液、出气口）</a:t>
            </a:r>
            <a:endParaRPr lang="en-US" altLang="zh-CN" sz="2000">
              <a:solidFill>
                <a:srgbClr val="4F0FBD"/>
              </a:solidFill>
            </a:endParaRPr>
          </a:p>
          <a:p>
            <a:pPr marL="285750" indent="-285750">
              <a:lnSpc>
                <a:spcPct val="200000"/>
              </a:lnSpc>
              <a:buFont typeface="Wingdings" panose="05000000000000000000" charset="0"/>
              <a:buChar char="Ø"/>
            </a:pPr>
            <a:r>
              <a:rPr lang="zh-CN" altLang="en-US" sz="2000">
                <a:solidFill>
                  <a:srgbClr val="FF0000"/>
                </a:solidFill>
              </a:rPr>
              <a:t>注意事项：</a:t>
            </a:r>
            <a:endParaRPr lang="zh-CN" altLang="en-US" sz="2000">
              <a:solidFill>
                <a:srgbClr val="FF0000"/>
              </a:solidFill>
            </a:endParaRPr>
          </a:p>
          <a:p>
            <a:pPr marL="285750" indent="-285750">
              <a:lnSpc>
                <a:spcPct val="200000"/>
              </a:lnSpc>
              <a:buFont typeface="Wingdings" panose="05000000000000000000" charset="0"/>
              <a:buChar char="Ø"/>
            </a:pPr>
            <a:r>
              <a:rPr lang="zh-CN" altLang="en-US" sz="2000">
                <a:solidFill>
                  <a:srgbClr val="FF0000"/>
                </a:solidFill>
              </a:rPr>
              <a:t>安全漏斗</a:t>
            </a:r>
            <a:r>
              <a:rPr lang="zh-CN" altLang="en-US" sz="2000"/>
              <a:t>：双球起到缓冲作用</a:t>
            </a:r>
            <a:endParaRPr lang="zh-CN" altLang="en-US" sz="2000"/>
          </a:p>
          <a:p>
            <a:pPr marL="285750" indent="-285750">
              <a:lnSpc>
                <a:spcPct val="200000"/>
              </a:lnSpc>
              <a:buFont typeface="Wingdings" panose="05000000000000000000" charset="0"/>
              <a:buChar char="Ø"/>
            </a:pPr>
            <a:r>
              <a:rPr lang="zh-CN" altLang="en-US" sz="2000">
                <a:solidFill>
                  <a:srgbClr val="FF0000"/>
                </a:solidFill>
              </a:rPr>
              <a:t>作用：</a:t>
            </a:r>
            <a:endParaRPr lang="zh-CN" altLang="en-US" sz="2000">
              <a:solidFill>
                <a:srgbClr val="FF0000"/>
              </a:solidFill>
            </a:endParaRPr>
          </a:p>
          <a:p>
            <a:pPr>
              <a:lnSpc>
                <a:spcPct val="200000"/>
              </a:lnSpc>
            </a:pPr>
            <a:r>
              <a:rPr lang="zh-CN" altLang="en-US" sz="2000"/>
              <a:t>①在加液时使液体缓缓流下，同时在管与球中可以积留更多的液体，安全效果好</a:t>
            </a:r>
            <a:endParaRPr lang="zh-CN" altLang="en-US" sz="2000"/>
          </a:p>
          <a:p>
            <a:pPr>
              <a:lnSpc>
                <a:spcPct val="200000"/>
              </a:lnSpc>
            </a:pPr>
            <a:r>
              <a:rPr lang="zh-CN" altLang="en-US" sz="2000"/>
              <a:t>②管的中间积留一部分液体，起到隔绝外界空气、液封的作用</a:t>
            </a:r>
            <a:endParaRPr lang="zh-CN" altLang="en-US" sz="2000"/>
          </a:p>
          <a:p>
            <a:pPr>
              <a:lnSpc>
                <a:spcPct val="200000"/>
              </a:lnSpc>
            </a:pPr>
            <a:r>
              <a:rPr lang="zh-CN" altLang="en-US" sz="2000"/>
              <a:t>③当内部气体多，压力大时，又可以通过积留液体而放出气体，保证操作的安全（泄压的作用）</a:t>
            </a:r>
            <a:endParaRPr lang="zh-CN" alt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09600" y="393700"/>
            <a:ext cx="3446780" cy="398780"/>
          </a:xfrm>
          <a:prstGeom prst="rect">
            <a:avLst/>
          </a:prstGeom>
          <a:noFill/>
        </p:spPr>
        <p:txBody>
          <a:bodyPr wrap="square" rtlCol="0">
            <a:spAutoFit/>
          </a:bodyPr>
          <a:p>
            <a:r>
              <a:rPr lang="zh-CN" altLang="en-US" sz="2000"/>
              <a:t>七、</a:t>
            </a:r>
            <a:r>
              <a:rPr lang="zh-CN" altLang="en-US" sz="2000"/>
              <a:t>分液漏斗</a:t>
            </a:r>
            <a:endParaRPr lang="zh-CN" altLang="en-US" sz="2000"/>
          </a:p>
        </p:txBody>
      </p:sp>
      <p:sp>
        <p:nvSpPr>
          <p:cNvPr id="3" name="文本框 2"/>
          <p:cNvSpPr txBox="1"/>
          <p:nvPr/>
        </p:nvSpPr>
        <p:spPr>
          <a:xfrm>
            <a:off x="609600" y="792480"/>
            <a:ext cx="10972165" cy="6092825"/>
          </a:xfrm>
          <a:prstGeom prst="rect">
            <a:avLst/>
          </a:prstGeom>
          <a:noFill/>
        </p:spPr>
        <p:txBody>
          <a:bodyPr wrap="square" rtlCol="0">
            <a:spAutoFit/>
          </a:bodyPr>
          <a:p>
            <a:pPr marL="285750" indent="-285750">
              <a:lnSpc>
                <a:spcPct val="150000"/>
              </a:lnSpc>
              <a:buFont typeface="Wingdings" panose="05000000000000000000" charset="0"/>
              <a:buChar char="u"/>
            </a:pPr>
            <a:r>
              <a:rPr lang="zh-CN" altLang="en-US" sz="2000">
                <a:solidFill>
                  <a:srgbClr val="FF0000"/>
                </a:solidFill>
              </a:rPr>
              <a:t>分类：</a:t>
            </a:r>
            <a:r>
              <a:rPr lang="zh-CN" altLang="en-US" sz="2000"/>
              <a:t>梨形分液漏斗、球形分液漏斗、筒形分液漏斗</a:t>
            </a:r>
            <a:endParaRPr lang="zh-CN" altLang="en-US" sz="2000"/>
          </a:p>
          <a:p>
            <a:pPr marL="285750" indent="-285750">
              <a:lnSpc>
                <a:spcPct val="150000"/>
              </a:lnSpc>
              <a:buFont typeface="Wingdings" panose="05000000000000000000" charset="0"/>
              <a:buChar char="u"/>
            </a:pPr>
            <a:r>
              <a:rPr lang="zh-CN" altLang="en-US" sz="2000">
                <a:solidFill>
                  <a:srgbClr val="FF0000"/>
                </a:solidFill>
              </a:rPr>
              <a:t>验漏：</a:t>
            </a:r>
            <a:endParaRPr lang="zh-CN" altLang="en-US" sz="2000">
              <a:solidFill>
                <a:srgbClr val="FF0000"/>
              </a:solidFill>
            </a:endParaRPr>
          </a:p>
          <a:p>
            <a:pPr marL="285750" indent="-285750">
              <a:lnSpc>
                <a:spcPct val="150000"/>
              </a:lnSpc>
              <a:buFont typeface="Wingdings" panose="05000000000000000000" charset="0"/>
              <a:buChar char="u"/>
            </a:pPr>
            <a:r>
              <a:rPr lang="zh-CN" altLang="en-US" sz="2000">
                <a:solidFill>
                  <a:srgbClr val="FF0000"/>
                </a:solidFill>
              </a:rPr>
              <a:t>使液体顺利流下的方法：</a:t>
            </a:r>
            <a:endParaRPr lang="zh-CN" altLang="en-US" sz="2000">
              <a:solidFill>
                <a:srgbClr val="FF0000"/>
              </a:solidFill>
            </a:endParaRPr>
          </a:p>
          <a:p>
            <a:pPr>
              <a:lnSpc>
                <a:spcPct val="150000"/>
              </a:lnSpc>
            </a:pPr>
            <a:r>
              <a:rPr lang="zh-CN" altLang="en-US" sz="2000"/>
              <a:t>①打开玻璃塞 ②使分液漏斗颈部的小孔对准玻璃塞上的凹槽</a:t>
            </a:r>
            <a:endParaRPr lang="zh-CN" altLang="en-US" sz="2000"/>
          </a:p>
          <a:p>
            <a:pPr marL="285750" indent="-285750">
              <a:lnSpc>
                <a:spcPct val="150000"/>
              </a:lnSpc>
              <a:buFont typeface="Wingdings" panose="05000000000000000000" charset="0"/>
              <a:buChar char="u"/>
            </a:pPr>
            <a:r>
              <a:rPr lang="zh-CN" altLang="en-US" sz="2000">
                <a:solidFill>
                  <a:srgbClr val="FF0000"/>
                </a:solidFill>
              </a:rPr>
              <a:t>恒压滴液漏斗：</a:t>
            </a:r>
            <a:endParaRPr lang="zh-CN" altLang="en-US" sz="2000">
              <a:solidFill>
                <a:srgbClr val="FF0000"/>
              </a:solidFill>
            </a:endParaRPr>
          </a:p>
          <a:p>
            <a:pPr marL="285750" indent="-285750">
              <a:lnSpc>
                <a:spcPct val="150000"/>
              </a:lnSpc>
              <a:buFont typeface="Wingdings" panose="05000000000000000000" charset="0"/>
              <a:buChar char="u"/>
            </a:pPr>
            <a:r>
              <a:rPr lang="zh-CN" altLang="en-US" sz="2000">
                <a:solidFill>
                  <a:srgbClr val="4F0FBD"/>
                </a:solidFill>
              </a:rPr>
              <a:t>作用：</a:t>
            </a:r>
            <a:endParaRPr lang="zh-CN" altLang="en-US" sz="2000">
              <a:solidFill>
                <a:srgbClr val="4F0FBD"/>
              </a:solidFill>
            </a:endParaRPr>
          </a:p>
          <a:p>
            <a:pPr>
              <a:lnSpc>
                <a:spcPct val="150000"/>
              </a:lnSpc>
            </a:pPr>
            <a:r>
              <a:rPr lang="zh-CN" altLang="en-US" sz="2000"/>
              <a:t>①平衡压强、使液体可以顺利流下   </a:t>
            </a:r>
            <a:endParaRPr lang="zh-CN" altLang="en-US" sz="2000"/>
          </a:p>
          <a:p>
            <a:pPr>
              <a:lnSpc>
                <a:spcPct val="150000"/>
              </a:lnSpc>
            </a:pPr>
            <a:r>
              <a:rPr lang="zh-CN" altLang="en-US" sz="2000"/>
              <a:t>②减小液体滴下时对气体压强的影响，从而在测量气体体积时更加准确</a:t>
            </a:r>
            <a:endParaRPr lang="zh-CN" altLang="en-US" sz="2000"/>
          </a:p>
          <a:p>
            <a:pPr>
              <a:lnSpc>
                <a:spcPct val="150000"/>
              </a:lnSpc>
            </a:pPr>
            <a:r>
              <a:rPr lang="zh-CN" altLang="en-US" sz="2000"/>
              <a:t>③减小漏斗内液体的挥发或空气接触被氧化等</a:t>
            </a:r>
            <a:endParaRPr lang="zh-CN" altLang="en-US" sz="2000"/>
          </a:p>
          <a:p>
            <a:pPr marL="285750" indent="-285750">
              <a:lnSpc>
                <a:spcPct val="150000"/>
              </a:lnSpc>
              <a:buFont typeface="Wingdings" panose="05000000000000000000" charset="0"/>
              <a:buChar char="u"/>
            </a:pPr>
            <a:r>
              <a:rPr lang="zh-CN" altLang="en-US" sz="2000">
                <a:solidFill>
                  <a:srgbClr val="FF0000"/>
                </a:solidFill>
              </a:rPr>
              <a:t>滴液漏斗</a:t>
            </a:r>
            <a:r>
              <a:rPr lang="zh-CN" altLang="en-US" sz="2000"/>
              <a:t>： </a:t>
            </a:r>
            <a:endParaRPr lang="zh-CN" altLang="en-US" sz="2000"/>
          </a:p>
          <a:p>
            <a:pPr marL="285750" indent="-285750">
              <a:lnSpc>
                <a:spcPct val="150000"/>
              </a:lnSpc>
              <a:buFont typeface="Wingdings" panose="05000000000000000000" charset="0"/>
              <a:buChar char="u"/>
            </a:pPr>
            <a:r>
              <a:rPr lang="zh-CN" altLang="en-US" sz="2000">
                <a:solidFill>
                  <a:srgbClr val="4F0FBD"/>
                </a:solidFill>
              </a:rPr>
              <a:t>作用：</a:t>
            </a:r>
            <a:endParaRPr lang="zh-CN" altLang="en-US" sz="2000">
              <a:solidFill>
                <a:srgbClr val="4F0FBD"/>
              </a:solidFill>
            </a:endParaRPr>
          </a:p>
          <a:p>
            <a:pPr>
              <a:lnSpc>
                <a:spcPct val="150000"/>
              </a:lnSpc>
            </a:pPr>
            <a:r>
              <a:rPr lang="zh-CN" altLang="en-US" sz="2000"/>
              <a:t>①适用于制备气体实验中，逐滴加入液体，保证气体反应缓慢持续的进行</a:t>
            </a:r>
            <a:endParaRPr lang="zh-CN" altLang="en-US" sz="2000"/>
          </a:p>
          <a:p>
            <a:pPr>
              <a:lnSpc>
                <a:spcPct val="150000"/>
              </a:lnSpc>
            </a:pPr>
            <a:r>
              <a:rPr lang="zh-CN" altLang="en-US" sz="2000"/>
              <a:t>②如果在实验中漏斗下端浸没在液面下，能够清晰的观察到滴液的快慢</a:t>
            </a:r>
            <a:endParaRPr lang="zh-CN" alt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09600" y="318770"/>
            <a:ext cx="4806315" cy="398780"/>
          </a:xfrm>
          <a:prstGeom prst="rect">
            <a:avLst/>
          </a:prstGeom>
          <a:noFill/>
        </p:spPr>
        <p:txBody>
          <a:bodyPr wrap="square" rtlCol="0">
            <a:spAutoFit/>
          </a:bodyPr>
          <a:p>
            <a:r>
              <a:rPr lang="zh-CN" altLang="en-US" sz="2000"/>
              <a:t>八、</a:t>
            </a:r>
            <a:r>
              <a:rPr lang="zh-CN" altLang="en-US" sz="2000"/>
              <a:t>滴定管</a:t>
            </a:r>
            <a:endParaRPr lang="zh-CN" altLang="en-US" sz="2000"/>
          </a:p>
        </p:txBody>
      </p:sp>
      <p:sp>
        <p:nvSpPr>
          <p:cNvPr id="3" name="文本框 2"/>
          <p:cNvSpPr txBox="1"/>
          <p:nvPr/>
        </p:nvSpPr>
        <p:spPr>
          <a:xfrm>
            <a:off x="609600" y="1089025"/>
            <a:ext cx="9109075" cy="1322070"/>
          </a:xfrm>
          <a:prstGeom prst="rect">
            <a:avLst/>
          </a:prstGeom>
          <a:noFill/>
        </p:spPr>
        <p:txBody>
          <a:bodyPr wrap="square" rtlCol="0">
            <a:spAutoFit/>
          </a:bodyPr>
          <a:p>
            <a:pPr>
              <a:lnSpc>
                <a:spcPct val="200000"/>
              </a:lnSpc>
            </a:pPr>
            <a:r>
              <a:rPr lang="zh-CN" altLang="en-US" sz="2000"/>
              <a:t>分类、洗涤、装液、赶气泡、调液面、操作、精确度</a:t>
            </a:r>
            <a:endParaRPr lang="zh-CN" altLang="en-US" sz="2000"/>
          </a:p>
          <a:p>
            <a:pPr>
              <a:lnSpc>
                <a:spcPct val="200000"/>
              </a:lnSpc>
            </a:pPr>
            <a:r>
              <a:rPr lang="zh-CN" altLang="en-US" sz="2000"/>
              <a:t>移液管+洗耳球：精确度</a:t>
            </a:r>
            <a:endParaRPr lang="zh-CN" altLang="en-US" sz="20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31190" y="425450"/>
            <a:ext cx="8477885" cy="398780"/>
          </a:xfrm>
          <a:prstGeom prst="rect">
            <a:avLst/>
          </a:prstGeom>
          <a:noFill/>
        </p:spPr>
        <p:txBody>
          <a:bodyPr wrap="square" rtlCol="0">
            <a:spAutoFit/>
          </a:bodyPr>
          <a:p>
            <a:r>
              <a:rPr lang="zh-CN" altLang="en-US" sz="2000"/>
              <a:t>九、坩埚+泥三角+三脚架+坩埚钳</a:t>
            </a:r>
            <a:endParaRPr lang="zh-CN" altLang="en-US" sz="2000"/>
          </a:p>
        </p:txBody>
      </p:sp>
      <p:sp>
        <p:nvSpPr>
          <p:cNvPr id="108" name="文本框 107"/>
          <p:cNvSpPr txBox="1"/>
          <p:nvPr/>
        </p:nvSpPr>
        <p:spPr>
          <a:xfrm>
            <a:off x="1101725" y="976313"/>
            <a:ext cx="5080000" cy="398780"/>
          </a:xfrm>
          <a:prstGeom prst="rect">
            <a:avLst/>
          </a:prstGeom>
          <a:noFill/>
          <a:ln w="9525">
            <a:noFill/>
          </a:ln>
        </p:spPr>
        <p:txBody>
          <a:bodyPr>
            <a:spAutoFit/>
          </a:bodyPr>
          <a:p>
            <a:pPr indent="0"/>
            <a:r>
              <a:rPr lang="zh-CN" sz="2000" b="0">
                <a:latin typeface="微软雅黑" panose="020B0503020204020204" charset="-122"/>
                <a:ea typeface="微软雅黑" panose="020B0503020204020204" charset="-122"/>
              </a:rPr>
              <a:t>坩埚、蒸发皿、表面皿的区别</a:t>
            </a:r>
            <a:endParaRPr lang="zh-CN" altLang="en-US" sz="2000" b="0">
              <a:latin typeface="微软雅黑" panose="020B0503020204020204" charset="-122"/>
              <a:ea typeface="微软雅黑" panose="020B0503020204020204" charset="-122"/>
            </a:endParaRPr>
          </a:p>
        </p:txBody>
      </p:sp>
      <p:sp>
        <p:nvSpPr>
          <p:cNvPr id="6" name="文本框 5"/>
          <p:cNvSpPr txBox="1"/>
          <p:nvPr/>
        </p:nvSpPr>
        <p:spPr>
          <a:xfrm>
            <a:off x="729615" y="1678940"/>
            <a:ext cx="11116945" cy="1014730"/>
          </a:xfrm>
          <a:prstGeom prst="rect">
            <a:avLst/>
          </a:prstGeom>
          <a:noFill/>
        </p:spPr>
        <p:txBody>
          <a:bodyPr wrap="square" rtlCol="0">
            <a:spAutoFit/>
          </a:bodyPr>
          <a:p>
            <a:pPr>
              <a:lnSpc>
                <a:spcPct val="150000"/>
              </a:lnSpc>
            </a:pPr>
            <a:r>
              <a:rPr lang="zh-CN" altLang="en-US" sz="2000">
                <a:solidFill>
                  <a:srgbClr val="FF0000"/>
                </a:solidFill>
              </a:rPr>
              <a:t>用途不同：</a:t>
            </a:r>
            <a:r>
              <a:rPr lang="zh-CN" altLang="en-US" sz="2000"/>
              <a:t>坩埚：加热不含水的物质，比如熔化非腐蚀性的盐类、灼烧沉淀，碳化或灰化复杂试样</a:t>
            </a:r>
            <a:endParaRPr lang="zh-CN" altLang="en-US" sz="2000"/>
          </a:p>
          <a:p>
            <a:pPr>
              <a:lnSpc>
                <a:spcPct val="150000"/>
              </a:lnSpc>
            </a:pPr>
            <a:r>
              <a:rPr lang="en-US" altLang="zh-CN" sz="2000"/>
              <a:t>                      </a:t>
            </a:r>
            <a:r>
              <a:rPr lang="zh-CN" altLang="en-US" sz="2000"/>
              <a:t>蒸发皿：一般用于蒸发</a:t>
            </a:r>
            <a:r>
              <a:rPr lang="zh-CN" altLang="en-US" sz="2000"/>
              <a:t>溶液</a:t>
            </a:r>
            <a:endParaRPr lang="zh-CN" altLang="en-US" sz="2000"/>
          </a:p>
        </p:txBody>
      </p:sp>
      <p:sp>
        <p:nvSpPr>
          <p:cNvPr id="7" name="文本框 6"/>
          <p:cNvSpPr txBox="1"/>
          <p:nvPr/>
        </p:nvSpPr>
        <p:spPr>
          <a:xfrm>
            <a:off x="729615" y="2863215"/>
            <a:ext cx="9828530" cy="1014730"/>
          </a:xfrm>
          <a:prstGeom prst="rect">
            <a:avLst/>
          </a:prstGeom>
          <a:noFill/>
        </p:spPr>
        <p:txBody>
          <a:bodyPr wrap="square" rtlCol="0">
            <a:spAutoFit/>
          </a:bodyPr>
          <a:p>
            <a:pPr>
              <a:lnSpc>
                <a:spcPct val="150000"/>
              </a:lnSpc>
            </a:pPr>
            <a:r>
              <a:rPr lang="zh-CN" altLang="en-US" sz="2000">
                <a:solidFill>
                  <a:srgbClr val="FF0000"/>
                </a:solidFill>
              </a:rPr>
              <a:t>材料不同：</a:t>
            </a:r>
            <a:r>
              <a:rPr lang="zh-CN" altLang="en-US" sz="2000"/>
              <a:t>陶瓷（</a:t>
            </a:r>
            <a:r>
              <a:rPr lang="en-US" altLang="zh-CN" sz="2000"/>
              <a:t>800</a:t>
            </a:r>
            <a:r>
              <a:rPr lang="en-US" altLang="zh-CN" sz="2000">
                <a:latin typeface="宋体" panose="02010600030101010101" pitchFamily="2" charset="-122"/>
                <a:ea typeface="宋体" panose="02010600030101010101" pitchFamily="2" charset="-122"/>
              </a:rPr>
              <a:t>℃</a:t>
            </a:r>
            <a:r>
              <a:rPr lang="zh-CN" altLang="en-US" sz="2000"/>
              <a:t>）石英（</a:t>
            </a:r>
            <a:r>
              <a:rPr lang="en-US" altLang="zh-CN" sz="2000"/>
              <a:t>1000</a:t>
            </a:r>
            <a:r>
              <a:rPr lang="en-US" altLang="zh-CN" sz="2000">
                <a:latin typeface="宋体" panose="02010600030101010101" pitchFamily="2" charset="-122"/>
                <a:ea typeface="宋体" panose="02010600030101010101" pitchFamily="2" charset="-122"/>
              </a:rPr>
              <a:t>℃</a:t>
            </a:r>
            <a:r>
              <a:rPr lang="zh-CN" altLang="en-US" sz="2000"/>
              <a:t>）铁坩埚</a:t>
            </a:r>
            <a:endParaRPr lang="zh-CN" altLang="en-US" sz="2000"/>
          </a:p>
          <a:p>
            <a:pPr>
              <a:lnSpc>
                <a:spcPct val="150000"/>
              </a:lnSpc>
            </a:pPr>
            <a:r>
              <a:rPr lang="en-US" altLang="zh-CN" sz="2000"/>
              <a:t>                       </a:t>
            </a:r>
            <a:r>
              <a:rPr lang="zh-CN" altLang="en-US" sz="2000"/>
              <a:t>蒸发皿：一般玻璃制（</a:t>
            </a:r>
            <a:r>
              <a:rPr lang="en-US" altLang="zh-CN" sz="2000"/>
              <a:t>400</a:t>
            </a:r>
            <a:r>
              <a:rPr lang="en-US" altLang="zh-CN" sz="2000">
                <a:latin typeface="宋体" panose="02010600030101010101" pitchFamily="2" charset="-122"/>
                <a:ea typeface="宋体" panose="02010600030101010101" pitchFamily="2" charset="-122"/>
              </a:rPr>
              <a:t>℃</a:t>
            </a:r>
            <a:r>
              <a:rPr lang="zh-CN" altLang="en-US" sz="2000"/>
              <a:t>）和</a:t>
            </a:r>
            <a:r>
              <a:rPr lang="en-US" altLang="zh-CN" sz="2000"/>
              <a:t>  </a:t>
            </a:r>
            <a:r>
              <a:rPr lang="zh-CN" altLang="en-US" sz="2000"/>
              <a:t>陶瓷</a:t>
            </a:r>
            <a:r>
              <a:rPr lang="zh-CN" altLang="en-US" sz="2000"/>
              <a:t>制</a:t>
            </a:r>
            <a:endParaRPr lang="zh-CN" altLang="en-US" sz="2000"/>
          </a:p>
        </p:txBody>
      </p:sp>
      <p:sp>
        <p:nvSpPr>
          <p:cNvPr id="8" name="文本框 7"/>
          <p:cNvSpPr txBox="1"/>
          <p:nvPr/>
        </p:nvSpPr>
        <p:spPr>
          <a:xfrm>
            <a:off x="729615" y="4047490"/>
            <a:ext cx="9422765" cy="1014730"/>
          </a:xfrm>
          <a:prstGeom prst="rect">
            <a:avLst/>
          </a:prstGeom>
          <a:noFill/>
        </p:spPr>
        <p:txBody>
          <a:bodyPr wrap="square" rtlCol="0">
            <a:spAutoFit/>
          </a:bodyPr>
          <a:p>
            <a:pPr>
              <a:lnSpc>
                <a:spcPct val="150000"/>
              </a:lnSpc>
            </a:pPr>
            <a:r>
              <a:rPr lang="zh-CN" altLang="en-US" sz="2000">
                <a:solidFill>
                  <a:srgbClr val="FF0000"/>
                </a:solidFill>
              </a:rPr>
              <a:t>加热方式不同：</a:t>
            </a:r>
            <a:r>
              <a:rPr lang="zh-CN" altLang="en-US" sz="2000"/>
              <a:t>坩埚：直接加热，搭配泥三角、三脚架（或者铁圈）</a:t>
            </a:r>
            <a:endParaRPr lang="zh-CN" altLang="en-US" sz="2000"/>
          </a:p>
          <a:p>
            <a:pPr>
              <a:lnSpc>
                <a:spcPct val="150000"/>
              </a:lnSpc>
            </a:pPr>
            <a:r>
              <a:rPr lang="en-US" altLang="zh-CN" sz="2000"/>
              <a:t>                              </a:t>
            </a:r>
            <a:r>
              <a:rPr lang="zh-CN" altLang="en-US" sz="2000"/>
              <a:t>蒸发皿：玻璃制的垫陶土网，陶瓷的可以直接</a:t>
            </a:r>
            <a:r>
              <a:rPr lang="zh-CN" altLang="en-US" sz="2000"/>
              <a:t>加热</a:t>
            </a:r>
            <a:endParaRPr lang="zh-CN" altLang="en-US" sz="2000"/>
          </a:p>
        </p:txBody>
      </p:sp>
      <p:sp>
        <p:nvSpPr>
          <p:cNvPr id="9" name="文本框 8"/>
          <p:cNvSpPr txBox="1"/>
          <p:nvPr/>
        </p:nvSpPr>
        <p:spPr>
          <a:xfrm>
            <a:off x="770255" y="5284470"/>
            <a:ext cx="8905875" cy="398780"/>
          </a:xfrm>
          <a:prstGeom prst="rect">
            <a:avLst/>
          </a:prstGeom>
          <a:noFill/>
        </p:spPr>
        <p:txBody>
          <a:bodyPr wrap="square" rtlCol="0">
            <a:spAutoFit/>
          </a:bodyPr>
          <a:p>
            <a:r>
              <a:rPr lang="zh-CN" altLang="en-US" sz="2000">
                <a:solidFill>
                  <a:srgbClr val="FF0000"/>
                </a:solidFill>
              </a:rPr>
              <a:t>表面皿：</a:t>
            </a:r>
            <a:r>
              <a:rPr lang="zh-CN" altLang="en-US" sz="2000"/>
              <a:t>暂时放固体或液体试剂；可以做盖子；可以作承载器，承载</a:t>
            </a:r>
            <a:r>
              <a:rPr lang="zh-CN" altLang="en-US" sz="2000"/>
              <a:t>试纸</a:t>
            </a:r>
            <a:endParaRPr lang="zh-CN" alt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13435" y="697548"/>
            <a:ext cx="5080000" cy="398780"/>
          </a:xfrm>
          <a:prstGeom prst="rect">
            <a:avLst/>
          </a:prstGeom>
          <a:noFill/>
          <a:ln w="9525">
            <a:noFill/>
          </a:ln>
        </p:spPr>
        <p:txBody>
          <a:bodyPr>
            <a:spAutoFit/>
          </a:bodyPr>
          <a:p>
            <a:pPr indent="0"/>
            <a:r>
              <a:rPr lang="zh-CN" altLang="en-US" sz="2000" b="0">
                <a:latin typeface="微软雅黑" panose="020B0503020204020204" charset="-122"/>
                <a:ea typeface="微软雅黑" panose="020B0503020204020204" charset="-122"/>
                <a:cs typeface="微软雅黑" panose="020B0503020204020204" charset="-122"/>
              </a:rPr>
              <a:t>十</a:t>
            </a:r>
            <a:r>
              <a:rPr lang="en-US" sz="2000" b="0">
                <a:latin typeface="微软雅黑" panose="020B0503020204020204" charset="-122"/>
                <a:ea typeface="微软雅黑" panose="020B0503020204020204" charset="-122"/>
                <a:cs typeface="微软雅黑" panose="020B0503020204020204" charset="-122"/>
              </a:rPr>
              <a:t>.</a:t>
            </a:r>
            <a:r>
              <a:rPr lang="zh-CN" sz="2000" b="0">
                <a:latin typeface="微软雅黑" panose="020B0503020204020204" charset="-122"/>
                <a:ea typeface="微软雅黑" panose="020B0503020204020204" charset="-122"/>
                <a:cs typeface="微软雅黑" panose="020B0503020204020204" charset="-122"/>
              </a:rPr>
              <a:t>其他：</a:t>
            </a:r>
            <a:endParaRPr lang="zh-CN" altLang="en-US" sz="2000" b="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662305" y="1737360"/>
            <a:ext cx="11235055" cy="1938020"/>
          </a:xfrm>
          <a:prstGeom prst="rect">
            <a:avLst/>
          </a:prstGeom>
          <a:noFill/>
          <a:ln w="9525">
            <a:noFill/>
          </a:ln>
        </p:spPr>
        <p:txBody>
          <a:bodyPr wrap="square">
            <a:spAutoFit/>
          </a:bodyPr>
          <a:p>
            <a:pPr indent="0">
              <a:lnSpc>
                <a:spcPct val="200000"/>
              </a:lnSpc>
            </a:pPr>
            <a:r>
              <a:rPr lang="zh-CN" sz="2000" b="0">
                <a:solidFill>
                  <a:srgbClr val="FF0000"/>
                </a:solidFill>
                <a:latin typeface="+mn-ea"/>
                <a:cs typeface="+mn-ea"/>
              </a:rPr>
              <a:t>酒精喷灯与酒精灯的适用温度</a:t>
            </a:r>
            <a:r>
              <a:rPr lang="zh-CN" sz="2000" b="0">
                <a:latin typeface="+mn-ea"/>
                <a:cs typeface="+mn-ea"/>
              </a:rPr>
              <a:t>：</a:t>
            </a:r>
            <a:r>
              <a:rPr lang="zh-CN" sz="2000" b="0">
                <a:solidFill>
                  <a:srgbClr val="4F0FBD"/>
                </a:solidFill>
                <a:latin typeface="+mn-ea"/>
                <a:cs typeface="+mn-ea"/>
              </a:rPr>
              <a:t>酒精灯的加热温度是</a:t>
            </a:r>
            <a:r>
              <a:rPr lang="en-US" altLang="zh-CN" sz="2000" b="0">
                <a:solidFill>
                  <a:srgbClr val="4F0FBD"/>
                </a:solidFill>
                <a:latin typeface="+mn-ea"/>
                <a:cs typeface="+mn-ea"/>
              </a:rPr>
              <a:t>400-500℃</a:t>
            </a:r>
            <a:r>
              <a:rPr lang="zh-CN" altLang="en-US" sz="2000" b="0">
                <a:solidFill>
                  <a:srgbClr val="4F0FBD"/>
                </a:solidFill>
                <a:latin typeface="+mn-ea"/>
                <a:cs typeface="+mn-ea"/>
              </a:rPr>
              <a:t>，酒精喷灯的火焰温度可达</a:t>
            </a:r>
            <a:r>
              <a:rPr lang="en-US" altLang="zh-CN" sz="2000" b="0">
                <a:solidFill>
                  <a:srgbClr val="4F0FBD"/>
                </a:solidFill>
                <a:latin typeface="+mn-ea"/>
                <a:cs typeface="+mn-ea"/>
              </a:rPr>
              <a:t>1000℃</a:t>
            </a:r>
            <a:endParaRPr lang="zh-CN" sz="2000" b="0">
              <a:latin typeface="+mn-ea"/>
              <a:cs typeface="+mn-ea"/>
            </a:endParaRPr>
          </a:p>
          <a:p>
            <a:pPr indent="0">
              <a:lnSpc>
                <a:spcPct val="200000"/>
              </a:lnSpc>
            </a:pPr>
            <a:r>
              <a:rPr lang="zh-CN" sz="2000" b="0">
                <a:solidFill>
                  <a:srgbClr val="FF0000"/>
                </a:solidFill>
                <a:latin typeface="+mn-ea"/>
                <a:cs typeface="+mn-ea"/>
              </a:rPr>
              <a:t>干燥器：</a:t>
            </a:r>
            <a:r>
              <a:rPr lang="zh-CN" sz="2000" b="0">
                <a:solidFill>
                  <a:srgbClr val="4F0FBD"/>
                </a:solidFill>
                <a:latin typeface="+mn-ea"/>
                <a:cs typeface="+mn-ea"/>
              </a:rPr>
              <a:t>下面放干燥器，可以隔绝空气，快速干燥</a:t>
            </a:r>
            <a:endParaRPr lang="zh-CN" sz="2000" b="0">
              <a:solidFill>
                <a:srgbClr val="4F0FBD"/>
              </a:solidFill>
              <a:latin typeface="+mn-ea"/>
              <a:cs typeface="+mn-ea"/>
            </a:endParaRPr>
          </a:p>
          <a:p>
            <a:pPr indent="0">
              <a:lnSpc>
                <a:spcPct val="200000"/>
              </a:lnSpc>
            </a:pPr>
            <a:r>
              <a:rPr lang="zh-CN" sz="2000" b="0">
                <a:latin typeface="+mn-ea"/>
                <a:cs typeface="+mn-ea"/>
              </a:rPr>
              <a:t>容量瓶：查漏、操作、刻度线</a:t>
            </a:r>
            <a:endParaRPr lang="zh-CN" altLang="en-US" sz="2000" b="0">
              <a:latin typeface="+mn-ea"/>
              <a:cs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0345" y="179070"/>
            <a:ext cx="2952115" cy="398780"/>
          </a:xfrm>
          <a:prstGeom prst="rect">
            <a:avLst/>
          </a:prstGeom>
          <a:noFill/>
        </p:spPr>
        <p:txBody>
          <a:bodyPr wrap="square" rtlCol="0">
            <a:spAutoFit/>
          </a:bodyPr>
          <a:p>
            <a:r>
              <a:rPr lang="zh-CN" altLang="en-US" sz="2000"/>
              <a:t>一、索氏提取器</a:t>
            </a:r>
            <a:endParaRPr lang="zh-CN" altLang="en-US" sz="2000"/>
          </a:p>
        </p:txBody>
      </p:sp>
      <p:graphicFrame>
        <p:nvGraphicFramePr>
          <p:cNvPr id="13" name="对象 12"/>
          <p:cNvGraphicFramePr/>
          <p:nvPr/>
        </p:nvGraphicFramePr>
        <p:xfrm>
          <a:off x="7550150" y="720090"/>
          <a:ext cx="4507230" cy="5093970"/>
        </p:xfrm>
        <a:graphic>
          <a:graphicData uri="http://schemas.openxmlformats.org/presentationml/2006/ole">
            <mc:AlternateContent xmlns:mc="http://schemas.openxmlformats.org/markup-compatibility/2006">
              <mc:Choice xmlns:v="urn:schemas-microsoft-com:vml" Requires="v">
                <p:oleObj spid="_x0000_s14" name="" r:id="rId1" imgW="4503420" imgH="5090160" progId="Paint.Picture">
                  <p:embed/>
                </p:oleObj>
              </mc:Choice>
              <mc:Fallback>
                <p:oleObj name="" r:id="rId1" imgW="4503420" imgH="5090160" progId="Paint.Picture">
                  <p:embed/>
                  <p:pic>
                    <p:nvPicPr>
                      <p:cNvPr id="0" name="图片 13"/>
                      <p:cNvPicPr/>
                      <p:nvPr/>
                    </p:nvPicPr>
                    <p:blipFill>
                      <a:blip r:embed="rId2"/>
                      <a:stretch>
                        <a:fillRect/>
                      </a:stretch>
                    </p:blipFill>
                    <p:spPr>
                      <a:xfrm>
                        <a:off x="7550150" y="720090"/>
                        <a:ext cx="4507230" cy="5093970"/>
                      </a:xfrm>
                      <a:prstGeom prst="rect">
                        <a:avLst/>
                      </a:prstGeom>
                    </p:spPr>
                  </p:pic>
                </p:oleObj>
              </mc:Fallback>
            </mc:AlternateContent>
          </a:graphicData>
        </a:graphic>
      </p:graphicFrame>
      <p:sp>
        <p:nvSpPr>
          <p:cNvPr id="15" name="文本框 14"/>
          <p:cNvSpPr txBox="1"/>
          <p:nvPr/>
        </p:nvSpPr>
        <p:spPr>
          <a:xfrm>
            <a:off x="451485" y="3667125"/>
            <a:ext cx="6876415" cy="922020"/>
          </a:xfrm>
          <a:prstGeom prst="rect">
            <a:avLst/>
          </a:prstGeom>
          <a:noFill/>
        </p:spPr>
        <p:txBody>
          <a:bodyPr wrap="square" rtlCol="0">
            <a:spAutoFit/>
          </a:bodyPr>
          <a:p>
            <a:r>
              <a:rPr lang="en-US" altLang="zh-CN">
                <a:solidFill>
                  <a:srgbClr val="FF0000"/>
                </a:solidFill>
              </a:rPr>
              <a:t>4.</a:t>
            </a:r>
            <a:r>
              <a:rPr lang="zh-CN" altLang="en-US">
                <a:solidFill>
                  <a:srgbClr val="FF0000"/>
                </a:solidFill>
              </a:rPr>
              <a:t>圆底烧瓶中的浸出溶剂继续蒸发、冷凝、浸出、回流，如此重复</a:t>
            </a:r>
            <a:r>
              <a:rPr lang="zh-CN" altLang="en-US"/>
              <a:t>，使固体物质不断为纯的浸出溶剂所萃取，将萃取出的物质富集在烧瓶中。 </a:t>
            </a:r>
            <a:endParaRPr lang="zh-CN" altLang="en-US"/>
          </a:p>
        </p:txBody>
      </p:sp>
      <p:sp>
        <p:nvSpPr>
          <p:cNvPr id="16" name="文本框 15"/>
          <p:cNvSpPr txBox="1"/>
          <p:nvPr/>
        </p:nvSpPr>
        <p:spPr>
          <a:xfrm>
            <a:off x="410845" y="577850"/>
            <a:ext cx="692785" cy="368300"/>
          </a:xfrm>
          <a:prstGeom prst="rect">
            <a:avLst/>
          </a:prstGeom>
          <a:noFill/>
        </p:spPr>
        <p:txBody>
          <a:bodyPr wrap="square" rtlCol="0">
            <a:spAutoFit/>
          </a:bodyPr>
          <a:p>
            <a:r>
              <a:rPr lang="zh-CN" altLang="en-US"/>
              <a:t>操作：</a:t>
            </a:r>
            <a:endParaRPr lang="zh-CN" altLang="en-US"/>
          </a:p>
        </p:txBody>
      </p:sp>
      <p:sp>
        <p:nvSpPr>
          <p:cNvPr id="17" name="文本框 16"/>
          <p:cNvSpPr txBox="1"/>
          <p:nvPr/>
        </p:nvSpPr>
        <p:spPr>
          <a:xfrm>
            <a:off x="481330" y="946150"/>
            <a:ext cx="5885180" cy="368300"/>
          </a:xfrm>
          <a:prstGeom prst="rect">
            <a:avLst/>
          </a:prstGeom>
          <a:noFill/>
        </p:spPr>
        <p:txBody>
          <a:bodyPr wrap="square" rtlCol="0">
            <a:spAutoFit/>
          </a:bodyPr>
          <a:p>
            <a:r>
              <a:rPr lang="en-US" altLang="zh-CN">
                <a:solidFill>
                  <a:srgbClr val="FF0000"/>
                </a:solidFill>
                <a:sym typeface="+mn-ea"/>
              </a:rPr>
              <a:t>1.</a:t>
            </a:r>
            <a:r>
              <a:rPr lang="zh-CN" altLang="en-US">
                <a:solidFill>
                  <a:srgbClr val="FF0000"/>
                </a:solidFill>
                <a:sym typeface="+mn-ea"/>
              </a:rPr>
              <a:t>萃取前先将固体物质研碎</a:t>
            </a:r>
            <a:r>
              <a:rPr lang="zh-CN" altLang="en-US">
                <a:sym typeface="+mn-ea"/>
              </a:rPr>
              <a:t>，以增加固液接触的面积。</a:t>
            </a:r>
            <a:endParaRPr lang="zh-CN" altLang="en-US"/>
          </a:p>
        </p:txBody>
      </p:sp>
      <p:sp>
        <p:nvSpPr>
          <p:cNvPr id="18" name="文本框 17"/>
          <p:cNvSpPr txBox="1"/>
          <p:nvPr/>
        </p:nvSpPr>
        <p:spPr>
          <a:xfrm>
            <a:off x="451485" y="1442720"/>
            <a:ext cx="6875780" cy="645160"/>
          </a:xfrm>
          <a:prstGeom prst="rect">
            <a:avLst/>
          </a:prstGeom>
          <a:noFill/>
        </p:spPr>
        <p:txBody>
          <a:bodyPr wrap="square" rtlCol="0">
            <a:spAutoFit/>
          </a:bodyPr>
          <a:p>
            <a:r>
              <a:rPr lang="en-US" altLang="zh-CN">
                <a:solidFill>
                  <a:srgbClr val="FF0000"/>
                </a:solidFill>
                <a:sym typeface="+mn-ea"/>
              </a:rPr>
              <a:t>2.</a:t>
            </a:r>
            <a:r>
              <a:rPr lang="zh-CN" altLang="en-US">
                <a:solidFill>
                  <a:srgbClr val="FF0000"/>
                </a:solidFill>
                <a:sym typeface="+mn-ea"/>
              </a:rPr>
              <a:t>将固体物质放在滤纸包内，置于提取器中</a:t>
            </a:r>
            <a:r>
              <a:rPr lang="zh-CN" altLang="en-US">
                <a:sym typeface="+mn-ea"/>
              </a:rPr>
              <a:t>，提取器的</a:t>
            </a:r>
            <a:r>
              <a:rPr lang="zh-CN" altLang="en-US">
                <a:solidFill>
                  <a:srgbClr val="4F0FBD"/>
                </a:solidFill>
                <a:sym typeface="+mn-ea"/>
              </a:rPr>
              <a:t>下端</a:t>
            </a:r>
            <a:r>
              <a:rPr lang="zh-CN" altLang="en-US">
                <a:sym typeface="+mn-ea"/>
              </a:rPr>
              <a:t>与盛有浸出溶剂的圆底烧瓶相连，</a:t>
            </a:r>
            <a:r>
              <a:rPr lang="zh-CN" altLang="en-US">
                <a:solidFill>
                  <a:srgbClr val="4F0FBD"/>
                </a:solidFill>
                <a:sym typeface="+mn-ea"/>
              </a:rPr>
              <a:t>上面</a:t>
            </a:r>
            <a:r>
              <a:rPr lang="zh-CN" altLang="en-US">
                <a:sym typeface="+mn-ea"/>
              </a:rPr>
              <a:t>接回流冷凝管。</a:t>
            </a:r>
            <a:endParaRPr lang="zh-CN" altLang="en-US"/>
          </a:p>
        </p:txBody>
      </p:sp>
      <p:sp>
        <p:nvSpPr>
          <p:cNvPr id="20" name="文本框 19"/>
          <p:cNvSpPr txBox="1"/>
          <p:nvPr/>
        </p:nvSpPr>
        <p:spPr>
          <a:xfrm>
            <a:off x="451485" y="2320290"/>
            <a:ext cx="6948805" cy="1198880"/>
          </a:xfrm>
          <a:prstGeom prst="rect">
            <a:avLst/>
          </a:prstGeom>
          <a:noFill/>
        </p:spPr>
        <p:txBody>
          <a:bodyPr wrap="square" rtlCol="0">
            <a:spAutoFit/>
          </a:bodyPr>
          <a:p>
            <a:r>
              <a:rPr lang="en-US" altLang="zh-CN">
                <a:solidFill>
                  <a:srgbClr val="FF0000"/>
                </a:solidFill>
                <a:sym typeface="+mn-ea"/>
              </a:rPr>
              <a:t>3.</a:t>
            </a:r>
            <a:r>
              <a:rPr lang="zh-CN" altLang="en-US">
                <a:solidFill>
                  <a:srgbClr val="FF0000"/>
                </a:solidFill>
                <a:sym typeface="+mn-ea"/>
              </a:rPr>
              <a:t>加热圆底烧瓶，</a:t>
            </a:r>
            <a:r>
              <a:rPr lang="zh-CN" altLang="en-US">
                <a:sym typeface="+mn-ea"/>
              </a:rPr>
              <a:t>使溶剂沸腾，蒸气通过连接管上升，进入到冷凝管中，被冷凝后滴入提取器中，溶剂和固体接触进行萃取，</a:t>
            </a:r>
            <a:r>
              <a:rPr lang="zh-CN" altLang="en-US">
                <a:solidFill>
                  <a:srgbClr val="FF0000"/>
                </a:solidFill>
                <a:sym typeface="+mn-ea"/>
              </a:rPr>
              <a:t>当提取器中溶剂液面达到虹吸管的最高处时，含有萃取物的溶剂虹吸回到烧瓶，因而萃取出一部分物质。</a:t>
            </a:r>
            <a:endParaRPr lang="zh-CN" altLang="en-US">
              <a:solidFill>
                <a:srgbClr val="FF0000"/>
              </a:solidFill>
              <a:sym typeface="+mn-ea"/>
            </a:endParaRPr>
          </a:p>
        </p:txBody>
      </p:sp>
      <p:sp>
        <p:nvSpPr>
          <p:cNvPr id="21" name="文本框 20"/>
          <p:cNvSpPr txBox="1"/>
          <p:nvPr/>
        </p:nvSpPr>
        <p:spPr>
          <a:xfrm>
            <a:off x="491490" y="4737100"/>
            <a:ext cx="6835775" cy="1198880"/>
          </a:xfrm>
          <a:prstGeom prst="rect">
            <a:avLst/>
          </a:prstGeom>
          <a:noFill/>
        </p:spPr>
        <p:txBody>
          <a:bodyPr wrap="square" rtlCol="0">
            <a:spAutoFit/>
          </a:bodyPr>
          <a:p>
            <a:r>
              <a:rPr lang="zh-CN" altLang="en-US"/>
              <a:t>原理</a:t>
            </a:r>
            <a:r>
              <a:rPr lang="en-US" altLang="zh-CN"/>
              <a:t>:</a:t>
            </a:r>
            <a:endParaRPr lang="en-US" altLang="zh-CN"/>
          </a:p>
          <a:p>
            <a:r>
              <a:rPr lang="zh-CN" altLang="en-US">
                <a:sym typeface="+mn-ea"/>
              </a:rPr>
              <a:t>液-固萃取是利用</a:t>
            </a:r>
            <a:r>
              <a:rPr lang="zh-CN" altLang="en-US">
                <a:solidFill>
                  <a:srgbClr val="FF0000"/>
                </a:solidFill>
                <a:sym typeface="+mn-ea"/>
              </a:rPr>
              <a:t>溶剂对固体混合物中所需成分的溶解度大,对杂质的溶解度小来达到提取分离的目的.</a:t>
            </a:r>
            <a:endParaRPr lang="zh-CN" altLang="en-US">
              <a:solidFill>
                <a:srgbClr val="FF0000"/>
              </a:solidFill>
              <a:sym typeface="+mn-ea"/>
            </a:endParaRPr>
          </a:p>
          <a:p>
            <a:r>
              <a:rPr lang="zh-CN" altLang="en-US">
                <a:solidFill>
                  <a:srgbClr val="FF0000"/>
                </a:solidFill>
                <a:sym typeface="+mn-ea"/>
              </a:rPr>
              <a:t>利用溶剂回流及虹吸原理，使固体物质连续不断地被纯溶剂萃取</a:t>
            </a:r>
            <a:r>
              <a:rPr lang="en-US" altLang="zh-CN">
                <a:solidFill>
                  <a:srgbClr val="FF0000"/>
                </a:solidFill>
                <a:sym typeface="+mn-ea"/>
              </a:rPr>
              <a:t>.</a:t>
            </a:r>
            <a:endParaRPr lang="zh-CN" altLang="en-US">
              <a:solidFill>
                <a:srgbClr val="FF0000"/>
              </a:solidFill>
            </a:endParaRPr>
          </a:p>
        </p:txBody>
      </p:sp>
      <p:sp>
        <p:nvSpPr>
          <p:cNvPr id="22" name="文本框 21"/>
          <p:cNvSpPr txBox="1"/>
          <p:nvPr/>
        </p:nvSpPr>
        <p:spPr>
          <a:xfrm>
            <a:off x="491490" y="6083935"/>
            <a:ext cx="5955030" cy="368300"/>
          </a:xfrm>
          <a:prstGeom prst="rect">
            <a:avLst/>
          </a:prstGeom>
          <a:noFill/>
        </p:spPr>
        <p:txBody>
          <a:bodyPr wrap="square" rtlCol="0">
            <a:spAutoFit/>
          </a:bodyPr>
          <a:p>
            <a:r>
              <a:rPr lang="zh-CN" altLang="en-US"/>
              <a:t>优点：</a:t>
            </a:r>
            <a:r>
              <a:rPr lang="zh-CN" altLang="en-US">
                <a:solidFill>
                  <a:srgbClr val="FF0000"/>
                </a:solidFill>
                <a:sym typeface="+mn-ea"/>
              </a:rPr>
              <a:t>节约溶剂，萃取效率高。</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20" grpId="0"/>
      <p:bldP spid="20" grpId="1"/>
      <p:bldP spid="15" grpId="0"/>
      <p:bldP spid="15" grpId="1"/>
      <p:bldP spid="21" grpId="0"/>
      <p:bldP spid="21" grpId="1"/>
      <p:bldP spid="22" grpId="0"/>
      <p:bldP spid="2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f227aa3b2894f407d43d655eb5c6dd50">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497455" y="0"/>
            <a:ext cx="6085205" cy="68580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96595" y="448310"/>
            <a:ext cx="6096000" cy="368300"/>
          </a:xfrm>
          <a:prstGeom prst="rect">
            <a:avLst/>
          </a:prstGeom>
          <a:noFill/>
        </p:spPr>
        <p:txBody>
          <a:bodyPr wrap="square" rtlCol="0" anchor="t">
            <a:spAutoFit/>
          </a:bodyPr>
          <a:p>
            <a:r>
              <a:rPr lang="zh-CN" altLang="en-US"/>
              <a:t>例：实验室从茶叶中提取咖啡因的流程如下图所示。</a:t>
            </a:r>
            <a:endParaRPr lang="zh-CN" altLang="en-US"/>
          </a:p>
        </p:txBody>
      </p:sp>
      <p:pic>
        <p:nvPicPr>
          <p:cNvPr id="3" name="图片 2"/>
          <p:cNvPicPr>
            <a:picLocks noChangeAspect="1"/>
          </p:cNvPicPr>
          <p:nvPr/>
        </p:nvPicPr>
        <p:blipFill>
          <a:blip r:embed="rId1"/>
          <a:stretch>
            <a:fillRect/>
          </a:stretch>
        </p:blipFill>
        <p:spPr>
          <a:xfrm>
            <a:off x="415925" y="1105535"/>
            <a:ext cx="6657975" cy="1165225"/>
          </a:xfrm>
          <a:prstGeom prst="rect">
            <a:avLst/>
          </a:prstGeom>
        </p:spPr>
      </p:pic>
      <p:sp>
        <p:nvSpPr>
          <p:cNvPr id="4" name="文本框 3"/>
          <p:cNvSpPr txBox="1"/>
          <p:nvPr/>
        </p:nvSpPr>
        <p:spPr>
          <a:xfrm>
            <a:off x="391160" y="2559050"/>
            <a:ext cx="11228070" cy="4246245"/>
          </a:xfrm>
          <a:prstGeom prst="rect">
            <a:avLst/>
          </a:prstGeom>
          <a:noFill/>
        </p:spPr>
        <p:txBody>
          <a:bodyPr wrap="square" rtlCol="0">
            <a:spAutoFit/>
          </a:bodyPr>
          <a:p>
            <a:pPr>
              <a:lnSpc>
                <a:spcPct val="150000"/>
              </a:lnSpc>
            </a:pPr>
            <a:r>
              <a:rPr lang="zh-CN" altLang="en-US"/>
              <a:t>(1) 实验时需将茶叶研细，放入滤纸套筒 1 中，研细的目的是</a:t>
            </a:r>
            <a:r>
              <a:rPr lang="zh-CN" altLang="en-US" u="sng"/>
              <a:t> </a:t>
            </a:r>
            <a:r>
              <a:rPr lang="en-US" altLang="zh-CN" u="sng"/>
              <a:t>                                                                 </a:t>
            </a:r>
            <a:r>
              <a:rPr lang="zh-CN" altLang="en-US"/>
              <a:t> ，圆底烧瓶中加入 95% 乙醇为溶剂，加热前还要加几粒 </a:t>
            </a:r>
            <a:r>
              <a:rPr lang="zh-CN" altLang="en-US" u="sng"/>
              <a:t> </a:t>
            </a:r>
            <a:r>
              <a:rPr lang="en-US" altLang="zh-CN" u="sng"/>
              <a:t>                           </a:t>
            </a:r>
            <a:r>
              <a:rPr lang="zh-CN" altLang="en-US"/>
              <a:t>。</a:t>
            </a:r>
            <a:endParaRPr lang="zh-CN" altLang="en-US"/>
          </a:p>
          <a:p>
            <a:pPr>
              <a:lnSpc>
                <a:spcPct val="150000"/>
              </a:lnSpc>
            </a:pPr>
            <a:r>
              <a:rPr lang="zh-CN" altLang="en-US"/>
              <a:t>(2) 提取过程不可选用明火直接加热，原因是</a:t>
            </a:r>
            <a:r>
              <a:rPr lang="zh-CN" altLang="en-US" u="sng"/>
              <a:t> </a:t>
            </a:r>
            <a:r>
              <a:rPr lang="en-US" altLang="zh-CN" u="sng"/>
              <a:t>                                            </a:t>
            </a:r>
            <a:r>
              <a:rPr lang="zh-CN" altLang="en-US"/>
              <a:t> ，与常规的萃取相比，采用索氏提取器的优点是</a:t>
            </a:r>
            <a:r>
              <a:rPr lang="en-US" altLang="zh-CN" u="sng"/>
              <a:t>                                           </a:t>
            </a:r>
            <a:r>
              <a:rPr lang="zh-CN" altLang="en-US"/>
              <a:t>。</a:t>
            </a:r>
            <a:endParaRPr lang="zh-CN" altLang="en-US"/>
          </a:p>
          <a:p>
            <a:pPr>
              <a:lnSpc>
                <a:spcPct val="150000"/>
              </a:lnSpc>
            </a:pPr>
            <a:r>
              <a:rPr lang="zh-CN" altLang="en-US"/>
              <a:t>(3) 提取液需经“蒸馏浓缩”除去大部分溶剂，与水相比，乙醇作为萃取剂的优点是</a:t>
            </a:r>
            <a:r>
              <a:rPr lang="zh-CN" altLang="en-US" u="sng"/>
              <a:t> </a:t>
            </a:r>
            <a:r>
              <a:rPr lang="en-US" altLang="zh-CN" u="sng"/>
              <a:t>                                             </a:t>
            </a:r>
            <a:r>
              <a:rPr lang="zh-CN" altLang="en-US"/>
              <a:t> 。“蒸馏浓缩”需选用的仪器除了圆底烧瓶、蒸馏头、温度计、接收管之外，还有</a:t>
            </a:r>
            <a:r>
              <a:rPr lang="zh-CN" altLang="en-US" u="sng"/>
              <a:t> </a:t>
            </a:r>
            <a:r>
              <a:rPr lang="en-US" altLang="zh-CN" u="sng"/>
              <a:t>                       </a:t>
            </a:r>
            <a:r>
              <a:rPr lang="zh-CN" altLang="en-US"/>
              <a:t> (填标号)。</a:t>
            </a:r>
            <a:endParaRPr lang="zh-CN" altLang="en-US"/>
          </a:p>
          <a:p>
            <a:pPr>
              <a:lnSpc>
                <a:spcPct val="150000"/>
              </a:lnSpc>
            </a:pPr>
            <a:r>
              <a:rPr lang="zh-CN" altLang="en-US"/>
              <a:t>A. 直形冷凝管 B. 球形冷凝管 C. 接收瓶 D. 烧杯</a:t>
            </a:r>
            <a:endParaRPr lang="zh-CN" altLang="en-US"/>
          </a:p>
          <a:p>
            <a:pPr>
              <a:lnSpc>
                <a:spcPct val="150000"/>
              </a:lnSpc>
            </a:pPr>
            <a:r>
              <a:rPr lang="zh-CN" altLang="en-US"/>
              <a:t>(4) 浓缩液加生石灰的作用是中和</a:t>
            </a:r>
            <a:r>
              <a:rPr lang="zh-CN" altLang="en-US"/>
              <a:t> 单宁酸和吸收</a:t>
            </a:r>
            <a:r>
              <a:rPr lang="zh-CN" altLang="en-US" u="sng"/>
              <a:t> </a:t>
            </a:r>
            <a:r>
              <a:rPr lang="en-US" altLang="zh-CN" u="sng"/>
              <a:t>                            </a:t>
            </a:r>
            <a:r>
              <a:rPr lang="zh-CN" altLang="en-US"/>
              <a:t> 。</a:t>
            </a:r>
            <a:endParaRPr lang="zh-CN" altLang="en-US"/>
          </a:p>
          <a:p>
            <a:pPr>
              <a:lnSpc>
                <a:spcPct val="150000"/>
              </a:lnSpc>
            </a:pPr>
            <a:r>
              <a:rPr lang="zh-CN" altLang="en-US"/>
              <a:t>(5) 可采用如图所示的简易装置分离提纯咖啡因 。将粉状物放入蒸发皿中并小火加热，咖啡因在扎有小孔的滤纸上凝结，该分离提纯方法的名称是</a:t>
            </a:r>
            <a:r>
              <a:rPr lang="zh-CN" altLang="en-US" u="sng"/>
              <a:t> </a:t>
            </a:r>
            <a:r>
              <a:rPr lang="en-US" altLang="zh-CN" u="sng"/>
              <a:t>                    </a:t>
            </a:r>
            <a:r>
              <a:rPr lang="zh-CN" altLang="en-US"/>
              <a:t> 。</a:t>
            </a:r>
            <a:endParaRPr lang="zh-CN" altLang="en-US"/>
          </a:p>
        </p:txBody>
      </p:sp>
      <p:pic>
        <p:nvPicPr>
          <p:cNvPr id="5" name="图片 4"/>
          <p:cNvPicPr>
            <a:picLocks noChangeAspect="1"/>
          </p:cNvPicPr>
          <p:nvPr/>
        </p:nvPicPr>
        <p:blipFill>
          <a:blip r:embed="rId2"/>
          <a:stretch>
            <a:fillRect/>
          </a:stretch>
        </p:blipFill>
        <p:spPr>
          <a:xfrm>
            <a:off x="7251700" y="168275"/>
            <a:ext cx="1647825" cy="2390775"/>
          </a:xfrm>
          <a:prstGeom prst="rect">
            <a:avLst/>
          </a:prstGeom>
        </p:spPr>
      </p:pic>
      <p:pic>
        <p:nvPicPr>
          <p:cNvPr id="7" name="图片 6"/>
          <p:cNvPicPr>
            <a:picLocks noChangeAspect="1"/>
          </p:cNvPicPr>
          <p:nvPr/>
        </p:nvPicPr>
        <p:blipFill>
          <a:blip r:embed="rId3"/>
          <a:stretch>
            <a:fillRect/>
          </a:stretch>
        </p:blipFill>
        <p:spPr>
          <a:xfrm>
            <a:off x="10428605" y="911225"/>
            <a:ext cx="1190625" cy="1285875"/>
          </a:xfrm>
          <a:prstGeom prst="rect">
            <a:avLst/>
          </a:prstGeom>
        </p:spPr>
      </p:pic>
      <p:sp>
        <p:nvSpPr>
          <p:cNvPr id="13" name="文本框 12"/>
          <p:cNvSpPr txBox="1"/>
          <p:nvPr/>
        </p:nvSpPr>
        <p:spPr>
          <a:xfrm>
            <a:off x="6619875" y="2670810"/>
            <a:ext cx="3675380" cy="368300"/>
          </a:xfrm>
          <a:prstGeom prst="rect">
            <a:avLst/>
          </a:prstGeom>
          <a:noFill/>
        </p:spPr>
        <p:txBody>
          <a:bodyPr wrap="square" rtlCol="0">
            <a:spAutoFit/>
          </a:bodyPr>
          <a:p>
            <a:r>
              <a:rPr lang="zh-CN" altLang="en-US">
                <a:solidFill>
                  <a:srgbClr val="FF0000"/>
                </a:solidFill>
                <a:sym typeface="+mn-ea"/>
              </a:rPr>
              <a:t>增加固液接触面积，提取充分</a:t>
            </a:r>
            <a:endParaRPr lang="zh-CN" altLang="en-US">
              <a:solidFill>
                <a:srgbClr val="FF0000"/>
              </a:solidFill>
              <a:sym typeface="+mn-ea"/>
            </a:endParaRPr>
          </a:p>
        </p:txBody>
      </p:sp>
      <p:sp>
        <p:nvSpPr>
          <p:cNvPr id="14" name="文本框 13"/>
          <p:cNvSpPr txBox="1"/>
          <p:nvPr/>
        </p:nvSpPr>
        <p:spPr>
          <a:xfrm>
            <a:off x="4904105" y="2974975"/>
            <a:ext cx="742315" cy="368300"/>
          </a:xfrm>
          <a:prstGeom prst="rect">
            <a:avLst/>
          </a:prstGeom>
          <a:noFill/>
        </p:spPr>
        <p:txBody>
          <a:bodyPr wrap="square" rtlCol="0">
            <a:spAutoFit/>
          </a:bodyPr>
          <a:p>
            <a:r>
              <a:rPr lang="zh-CN" altLang="en-US">
                <a:solidFill>
                  <a:srgbClr val="FF0000"/>
                </a:solidFill>
                <a:sym typeface="+mn-ea"/>
              </a:rPr>
              <a:t>沸石</a:t>
            </a:r>
            <a:endParaRPr lang="zh-CN" altLang="en-US">
              <a:solidFill>
                <a:srgbClr val="FF0000"/>
              </a:solidFill>
              <a:sym typeface="+mn-ea"/>
            </a:endParaRPr>
          </a:p>
        </p:txBody>
      </p:sp>
      <p:sp>
        <p:nvSpPr>
          <p:cNvPr id="15" name="文本框 14"/>
          <p:cNvSpPr txBox="1"/>
          <p:nvPr/>
        </p:nvSpPr>
        <p:spPr>
          <a:xfrm>
            <a:off x="5083810" y="3486785"/>
            <a:ext cx="2273935" cy="368300"/>
          </a:xfrm>
          <a:prstGeom prst="rect">
            <a:avLst/>
          </a:prstGeom>
          <a:noFill/>
        </p:spPr>
        <p:txBody>
          <a:bodyPr wrap="square" rtlCol="0">
            <a:spAutoFit/>
          </a:bodyPr>
          <a:p>
            <a:r>
              <a:rPr lang="zh-CN" altLang="en-US">
                <a:solidFill>
                  <a:srgbClr val="FF0000"/>
                </a:solidFill>
                <a:sym typeface="+mn-ea"/>
              </a:rPr>
              <a:t>乙醇易挥发，易燃 </a:t>
            </a:r>
            <a:endParaRPr lang="zh-CN" altLang="en-US">
              <a:solidFill>
                <a:srgbClr val="FF0000"/>
              </a:solidFill>
              <a:sym typeface="+mn-ea"/>
            </a:endParaRPr>
          </a:p>
        </p:txBody>
      </p:sp>
      <p:sp>
        <p:nvSpPr>
          <p:cNvPr id="16" name="文本框 15"/>
          <p:cNvSpPr txBox="1"/>
          <p:nvPr/>
        </p:nvSpPr>
        <p:spPr>
          <a:xfrm>
            <a:off x="1245235" y="3855085"/>
            <a:ext cx="4998720" cy="368300"/>
          </a:xfrm>
          <a:prstGeom prst="rect">
            <a:avLst/>
          </a:prstGeom>
          <a:noFill/>
        </p:spPr>
        <p:txBody>
          <a:bodyPr wrap="square" rtlCol="0">
            <a:spAutoFit/>
          </a:bodyPr>
          <a:p>
            <a:r>
              <a:rPr lang="zh-CN" altLang="en-US">
                <a:solidFill>
                  <a:srgbClr val="FF0000"/>
                </a:solidFill>
                <a:sym typeface="+mn-ea"/>
              </a:rPr>
              <a:t>使用溶剂少，可连续萃取 (萃取效率高)</a:t>
            </a:r>
            <a:endParaRPr lang="zh-CN" altLang="en-US">
              <a:solidFill>
                <a:srgbClr val="FF0000"/>
              </a:solidFill>
              <a:sym typeface="+mn-ea"/>
            </a:endParaRPr>
          </a:p>
        </p:txBody>
      </p:sp>
      <p:sp>
        <p:nvSpPr>
          <p:cNvPr id="17" name="文本框 16"/>
          <p:cNvSpPr txBox="1"/>
          <p:nvPr/>
        </p:nvSpPr>
        <p:spPr>
          <a:xfrm>
            <a:off x="8899525" y="4223385"/>
            <a:ext cx="2393315" cy="368300"/>
          </a:xfrm>
          <a:prstGeom prst="rect">
            <a:avLst/>
          </a:prstGeom>
          <a:noFill/>
        </p:spPr>
        <p:txBody>
          <a:bodyPr wrap="square" rtlCol="0">
            <a:spAutoFit/>
          </a:bodyPr>
          <a:p>
            <a:r>
              <a:rPr lang="zh-CN" altLang="en-US">
                <a:solidFill>
                  <a:srgbClr val="FF0000"/>
                </a:solidFill>
                <a:sym typeface="+mn-ea"/>
              </a:rPr>
              <a:t>乙醇沸点低，易浓缩</a:t>
            </a:r>
            <a:endParaRPr lang="zh-CN" altLang="en-US">
              <a:solidFill>
                <a:srgbClr val="FF0000"/>
              </a:solidFill>
              <a:sym typeface="+mn-ea"/>
            </a:endParaRPr>
          </a:p>
        </p:txBody>
      </p:sp>
      <p:sp>
        <p:nvSpPr>
          <p:cNvPr id="18" name="文本框 17"/>
          <p:cNvSpPr txBox="1"/>
          <p:nvPr/>
        </p:nvSpPr>
        <p:spPr>
          <a:xfrm>
            <a:off x="8749030" y="4678045"/>
            <a:ext cx="646430" cy="368300"/>
          </a:xfrm>
          <a:prstGeom prst="rect">
            <a:avLst/>
          </a:prstGeom>
          <a:noFill/>
        </p:spPr>
        <p:txBody>
          <a:bodyPr wrap="square" rtlCol="0">
            <a:spAutoFit/>
          </a:bodyPr>
          <a:p>
            <a:r>
              <a:rPr lang="zh-CN" altLang="en-US">
                <a:solidFill>
                  <a:srgbClr val="FF0000"/>
                </a:solidFill>
                <a:sym typeface="+mn-ea"/>
              </a:rPr>
              <a:t>AC</a:t>
            </a:r>
            <a:endParaRPr lang="zh-CN" altLang="en-US">
              <a:solidFill>
                <a:srgbClr val="FF0000"/>
              </a:solidFill>
              <a:sym typeface="+mn-ea"/>
            </a:endParaRPr>
          </a:p>
        </p:txBody>
      </p:sp>
      <p:sp>
        <p:nvSpPr>
          <p:cNvPr id="21" name="文本框 20"/>
          <p:cNvSpPr txBox="1"/>
          <p:nvPr/>
        </p:nvSpPr>
        <p:spPr>
          <a:xfrm>
            <a:off x="5883910" y="5490845"/>
            <a:ext cx="674370" cy="368300"/>
          </a:xfrm>
          <a:prstGeom prst="rect">
            <a:avLst/>
          </a:prstGeom>
          <a:noFill/>
        </p:spPr>
        <p:txBody>
          <a:bodyPr wrap="square" rtlCol="0">
            <a:spAutoFit/>
          </a:bodyPr>
          <a:p>
            <a:r>
              <a:rPr lang="zh-CN" altLang="en-US">
                <a:solidFill>
                  <a:srgbClr val="FF0000"/>
                </a:solidFill>
              </a:rPr>
              <a:t>水</a:t>
            </a:r>
            <a:endParaRPr lang="zh-CN" altLang="en-US">
              <a:solidFill>
                <a:srgbClr val="FF0000"/>
              </a:solidFill>
            </a:endParaRPr>
          </a:p>
        </p:txBody>
      </p:sp>
      <p:sp>
        <p:nvSpPr>
          <p:cNvPr id="22" name="文本框 21"/>
          <p:cNvSpPr txBox="1"/>
          <p:nvPr/>
        </p:nvSpPr>
        <p:spPr>
          <a:xfrm>
            <a:off x="4291965" y="6297930"/>
            <a:ext cx="695325" cy="368300"/>
          </a:xfrm>
          <a:prstGeom prst="rect">
            <a:avLst/>
          </a:prstGeom>
          <a:noFill/>
        </p:spPr>
        <p:txBody>
          <a:bodyPr wrap="square" rtlCol="0">
            <a:spAutoFit/>
          </a:bodyPr>
          <a:p>
            <a:r>
              <a:rPr lang="zh-CN" altLang="en-US">
                <a:solidFill>
                  <a:srgbClr val="FF0000"/>
                </a:solidFill>
                <a:sym typeface="+mn-ea"/>
              </a:rPr>
              <a:t>升华</a:t>
            </a:r>
            <a:endParaRPr lang="zh-CN" altLang="en-US">
              <a:solidFill>
                <a:srgbClr val="FF000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P spid="17" grpId="0"/>
      <p:bldP spid="17" grpId="1"/>
      <p:bldP spid="18" grpId="0"/>
      <p:bldP spid="18" grpId="1"/>
      <p:bldP spid="21" grpId="0"/>
      <p:bldP spid="21" grpId="1"/>
      <p:bldP spid="22" grpId="0"/>
      <p:bldP spid="2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23875" y="372110"/>
            <a:ext cx="3404235" cy="398780"/>
          </a:xfrm>
          <a:prstGeom prst="rect">
            <a:avLst/>
          </a:prstGeom>
          <a:noFill/>
        </p:spPr>
        <p:txBody>
          <a:bodyPr wrap="square" rtlCol="0">
            <a:spAutoFit/>
          </a:bodyPr>
          <a:p>
            <a:r>
              <a:rPr lang="zh-CN" altLang="en-US" sz="2000"/>
              <a:t>二、特氏和孟氏洗</a:t>
            </a:r>
            <a:r>
              <a:rPr lang="zh-CN" altLang="en-US" sz="2000"/>
              <a:t>气瓶</a:t>
            </a:r>
            <a:endParaRPr lang="zh-CN" altLang="en-US" sz="2000"/>
          </a:p>
        </p:txBody>
      </p:sp>
      <p:pic>
        <p:nvPicPr>
          <p:cNvPr id="3" name="图片 1"/>
          <p:cNvPicPr>
            <a:picLocks noChangeAspect="1"/>
          </p:cNvPicPr>
          <p:nvPr/>
        </p:nvPicPr>
        <p:blipFill>
          <a:blip r:embed="rId1"/>
          <a:stretch>
            <a:fillRect/>
          </a:stretch>
        </p:blipFill>
        <p:spPr>
          <a:xfrm>
            <a:off x="3549650" y="595630"/>
            <a:ext cx="4726305" cy="3118485"/>
          </a:xfrm>
          <a:prstGeom prst="rect">
            <a:avLst/>
          </a:prstGeom>
        </p:spPr>
      </p:pic>
      <p:sp>
        <p:nvSpPr>
          <p:cNvPr id="4" name="文本框 3"/>
          <p:cNvSpPr txBox="1"/>
          <p:nvPr/>
        </p:nvSpPr>
        <p:spPr>
          <a:xfrm>
            <a:off x="523875" y="4155440"/>
            <a:ext cx="4996815" cy="1938020"/>
          </a:xfrm>
          <a:prstGeom prst="rect">
            <a:avLst/>
          </a:prstGeom>
          <a:noFill/>
        </p:spPr>
        <p:txBody>
          <a:bodyPr wrap="square" rtlCol="0">
            <a:spAutoFit/>
          </a:bodyPr>
          <a:p>
            <a:pPr>
              <a:lnSpc>
                <a:spcPct val="150000"/>
              </a:lnSpc>
            </a:pPr>
            <a:r>
              <a:rPr lang="zh-CN" altLang="en-US" sz="2000">
                <a:solidFill>
                  <a:srgbClr val="FF0000"/>
                </a:solidFill>
              </a:rPr>
              <a:t>孟氏洗气瓶</a:t>
            </a:r>
            <a:r>
              <a:rPr lang="en-US" altLang="zh-CN" sz="2000">
                <a:solidFill>
                  <a:srgbClr val="FF0000"/>
                </a:solidFill>
              </a:rPr>
              <a:t>----</a:t>
            </a:r>
            <a:r>
              <a:rPr lang="zh-CN" altLang="en-US" sz="2000"/>
              <a:t>在管的尾端有一束腰,底部侧面有5个小孔，进入的气体通过小孔逸出，</a:t>
            </a:r>
            <a:r>
              <a:rPr lang="zh-CN" altLang="en-US" sz="2000">
                <a:solidFill>
                  <a:srgbClr val="FF0000"/>
                </a:solidFill>
              </a:rPr>
              <a:t>小孔使气体分散为细小气泡,增加气体与吸收液的接触面积</a:t>
            </a:r>
            <a:r>
              <a:rPr lang="zh-CN" altLang="en-US" sz="2000"/>
              <a:t>；另一支管为气体出口。</a:t>
            </a:r>
            <a:endParaRPr lang="zh-CN" altLang="en-US" sz="2000"/>
          </a:p>
        </p:txBody>
      </p:sp>
      <p:sp>
        <p:nvSpPr>
          <p:cNvPr id="5" name="文本框 4"/>
          <p:cNvSpPr txBox="1"/>
          <p:nvPr/>
        </p:nvSpPr>
        <p:spPr>
          <a:xfrm>
            <a:off x="6113145" y="4148455"/>
            <a:ext cx="5723890" cy="2399665"/>
          </a:xfrm>
          <a:prstGeom prst="rect">
            <a:avLst/>
          </a:prstGeom>
          <a:noFill/>
        </p:spPr>
        <p:txBody>
          <a:bodyPr wrap="square" rtlCol="0">
            <a:spAutoFit/>
          </a:bodyPr>
          <a:p>
            <a:pPr>
              <a:lnSpc>
                <a:spcPct val="150000"/>
              </a:lnSpc>
            </a:pPr>
            <a:r>
              <a:rPr lang="zh-CN" altLang="en-US" sz="2000">
                <a:solidFill>
                  <a:srgbClr val="4F0FBD"/>
                </a:solidFill>
              </a:rPr>
              <a:t>特氏洗气瓶</a:t>
            </a:r>
            <a:r>
              <a:rPr lang="en-US" altLang="zh-CN" sz="2000">
                <a:solidFill>
                  <a:srgbClr val="4F0FBD"/>
                </a:solidFill>
              </a:rPr>
              <a:t>-</a:t>
            </a:r>
            <a:r>
              <a:rPr lang="en-US" altLang="zh-CN" sz="2000">
                <a:solidFill>
                  <a:srgbClr val="FF0000"/>
                </a:solidFill>
              </a:rPr>
              <a:t>-----</a:t>
            </a:r>
            <a:r>
              <a:rPr lang="zh-CN" altLang="en-US" sz="2000"/>
              <a:t>在空芯塞的上端接有两根弯支管，其中一根支管直通瓶底，是</a:t>
            </a:r>
            <a:r>
              <a:rPr lang="zh-CN" altLang="en-US" sz="2000">
                <a:solidFill>
                  <a:srgbClr val="FF0000"/>
                </a:solidFill>
              </a:rPr>
              <a:t>使进入的气体通过直管与瓶底相撞击，将气体分散成细小气泡，增加与吸收液接触面积</a:t>
            </a:r>
            <a:r>
              <a:rPr lang="zh-CN" altLang="en-US" sz="2000"/>
              <a:t>；另一带有小球泡的弯支管是气体的出口，小球泡是起缓冲用。</a:t>
            </a:r>
            <a:endParaRPr lang="zh-CN" altLang="en-US" sz="2000"/>
          </a:p>
        </p:txBody>
      </p:sp>
      <p:cxnSp>
        <p:nvCxnSpPr>
          <p:cNvPr id="6" name="曲线连接符 5"/>
          <p:cNvCxnSpPr/>
          <p:nvPr/>
        </p:nvCxnSpPr>
        <p:spPr>
          <a:xfrm rot="10800000" flipV="1">
            <a:off x="2789555" y="3154045"/>
            <a:ext cx="2625725" cy="1105535"/>
          </a:xfrm>
          <a:prstGeom prst="curvedConnector3">
            <a:avLst>
              <a:gd name="adj1" fmla="val 49988"/>
            </a:avLst>
          </a:prstGeom>
          <a:ln>
            <a:solidFill>
              <a:srgbClr val="FF0000"/>
            </a:solidFill>
            <a:tailEnd type="arrow" w="med" len="med"/>
          </a:ln>
        </p:spPr>
        <p:style>
          <a:lnRef idx="3">
            <a:schemeClr val="dk1"/>
          </a:lnRef>
          <a:fillRef idx="0">
            <a:schemeClr val="dk1"/>
          </a:fillRef>
          <a:effectRef idx="2">
            <a:schemeClr val="dk1"/>
          </a:effectRef>
          <a:fontRef idx="minor">
            <a:schemeClr val="tx1"/>
          </a:fontRef>
        </p:style>
      </p:cxnSp>
      <p:cxnSp>
        <p:nvCxnSpPr>
          <p:cNvPr id="8" name="曲线连接符 7"/>
          <p:cNvCxnSpPr/>
          <p:nvPr/>
        </p:nvCxnSpPr>
        <p:spPr>
          <a:xfrm>
            <a:off x="7129145" y="3185160"/>
            <a:ext cx="1613535" cy="1075055"/>
          </a:xfrm>
          <a:prstGeom prst="curvedConnector3">
            <a:avLst>
              <a:gd name="adj1" fmla="val 50020"/>
            </a:avLst>
          </a:prstGeom>
          <a:ln w="28575">
            <a:solidFill>
              <a:srgbClr val="4F0FBD"/>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62940" y="457835"/>
            <a:ext cx="3093720" cy="398780"/>
          </a:xfrm>
          <a:prstGeom prst="rect">
            <a:avLst/>
          </a:prstGeom>
          <a:noFill/>
        </p:spPr>
        <p:txBody>
          <a:bodyPr wrap="square" rtlCol="0">
            <a:spAutoFit/>
          </a:bodyPr>
          <a:p>
            <a:r>
              <a:rPr lang="zh-CN" altLang="en-US" sz="2000"/>
              <a:t>三、碘量瓶</a:t>
            </a:r>
            <a:endParaRPr lang="zh-CN" altLang="en-US" sz="2000"/>
          </a:p>
        </p:txBody>
      </p:sp>
      <p:sp>
        <p:nvSpPr>
          <p:cNvPr id="102" name="文本框 101"/>
          <p:cNvSpPr txBox="1"/>
          <p:nvPr/>
        </p:nvSpPr>
        <p:spPr>
          <a:xfrm>
            <a:off x="662940" y="1279525"/>
            <a:ext cx="5603875" cy="1476375"/>
          </a:xfrm>
          <a:prstGeom prst="rect">
            <a:avLst/>
          </a:prstGeom>
          <a:noFill/>
          <a:ln w="9525">
            <a:noFill/>
          </a:ln>
        </p:spPr>
        <p:txBody>
          <a:bodyPr wrap="square">
            <a:spAutoFit/>
          </a:bodyPr>
          <a:p>
            <a:pPr indent="0">
              <a:lnSpc>
                <a:spcPct val="150000"/>
              </a:lnSpc>
            </a:pPr>
            <a:r>
              <a:rPr lang="zh-CN" sz="2000" b="0">
                <a:solidFill>
                  <a:srgbClr val="FF0000"/>
                </a:solidFill>
                <a:latin typeface="微软雅黑" panose="020B0503020204020204" charset="-122"/>
                <a:ea typeface="微软雅黑" panose="020B0503020204020204" charset="-122"/>
              </a:rPr>
              <a:t>作用：</a:t>
            </a:r>
            <a:endParaRPr lang="zh-CN" sz="2000" b="0">
              <a:solidFill>
                <a:srgbClr val="FF0000"/>
              </a:solidFill>
              <a:latin typeface="微软雅黑" panose="020B0503020204020204" charset="-122"/>
              <a:ea typeface="微软雅黑" panose="020B0503020204020204" charset="-122"/>
            </a:endParaRPr>
          </a:p>
          <a:p>
            <a:pPr indent="0">
              <a:lnSpc>
                <a:spcPct val="150000"/>
              </a:lnSpc>
            </a:pPr>
            <a:r>
              <a:rPr lang="zh-CN" sz="2000" b="0">
                <a:latin typeface="微软雅黑" panose="020B0503020204020204" charset="-122"/>
                <a:ea typeface="微软雅黑" panose="020B0503020204020204" charset="-122"/>
              </a:rPr>
              <a:t>用水液封防止碘升华、</a:t>
            </a:r>
            <a:endParaRPr lang="zh-CN" sz="2000" b="0">
              <a:latin typeface="微软雅黑" panose="020B0503020204020204" charset="-122"/>
              <a:ea typeface="微软雅黑" panose="020B0503020204020204" charset="-122"/>
            </a:endParaRPr>
          </a:p>
          <a:p>
            <a:pPr indent="0">
              <a:lnSpc>
                <a:spcPct val="150000"/>
              </a:lnSpc>
            </a:pPr>
            <a:r>
              <a:rPr lang="zh-CN" sz="2000" b="0">
                <a:latin typeface="微软雅黑" panose="020B0503020204020204" charset="-122"/>
                <a:ea typeface="微软雅黑" panose="020B0503020204020204" charset="-122"/>
              </a:rPr>
              <a:t>防止空气中的氧气进入氧化碘离子</a:t>
            </a:r>
            <a:endParaRPr lang="zh-CN" altLang="en-US" sz="2000" b="0">
              <a:latin typeface="微软雅黑" panose="020B0503020204020204" charset="-122"/>
              <a:ea typeface="微软雅黑" panose="020B0503020204020204" charset="-122"/>
            </a:endParaRPr>
          </a:p>
        </p:txBody>
      </p:sp>
      <p:pic>
        <p:nvPicPr>
          <p:cNvPr id="3" name="图片 2"/>
          <p:cNvPicPr/>
          <p:nvPr/>
        </p:nvPicPr>
        <p:blipFill>
          <a:blip r:embed="rId1"/>
          <a:stretch>
            <a:fillRect/>
          </a:stretch>
        </p:blipFill>
        <p:spPr>
          <a:xfrm>
            <a:off x="7189470" y="575945"/>
            <a:ext cx="4030980" cy="509016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stretch>
            <a:fillRect/>
          </a:stretch>
        </p:blipFill>
        <p:spPr>
          <a:xfrm>
            <a:off x="5118735" y="3890010"/>
            <a:ext cx="3948430" cy="2967990"/>
          </a:xfrm>
          <a:prstGeom prst="rect">
            <a:avLst/>
          </a:prstGeom>
        </p:spPr>
      </p:pic>
      <p:sp>
        <p:nvSpPr>
          <p:cNvPr id="2" name="文本框 1"/>
          <p:cNvSpPr txBox="1"/>
          <p:nvPr/>
        </p:nvSpPr>
        <p:spPr>
          <a:xfrm>
            <a:off x="309880" y="264795"/>
            <a:ext cx="2365375" cy="398780"/>
          </a:xfrm>
          <a:prstGeom prst="rect">
            <a:avLst/>
          </a:prstGeom>
          <a:noFill/>
        </p:spPr>
        <p:txBody>
          <a:bodyPr wrap="square" rtlCol="0">
            <a:spAutoFit/>
          </a:bodyPr>
          <a:p>
            <a:r>
              <a:rPr lang="zh-CN" altLang="en-US" sz="2000"/>
              <a:t>四、克式蒸馏头</a:t>
            </a:r>
            <a:endParaRPr lang="zh-CN" altLang="en-US" sz="2000"/>
          </a:p>
        </p:txBody>
      </p:sp>
      <p:pic>
        <p:nvPicPr>
          <p:cNvPr id="3" name="图片 2"/>
          <p:cNvPicPr/>
          <p:nvPr>
            <p:custDataLst>
              <p:tags r:id="rId3"/>
            </p:custDataLst>
          </p:nvPr>
        </p:nvPicPr>
        <p:blipFill>
          <a:blip r:embed="rId4"/>
          <a:stretch>
            <a:fillRect/>
          </a:stretch>
        </p:blipFill>
        <p:spPr>
          <a:xfrm>
            <a:off x="10281285" y="128270"/>
            <a:ext cx="1521460" cy="1955800"/>
          </a:xfrm>
          <a:prstGeom prst="rect">
            <a:avLst/>
          </a:prstGeom>
          <a:noFill/>
          <a:ln w="9525">
            <a:noFill/>
          </a:ln>
        </p:spPr>
      </p:pic>
      <p:sp>
        <p:nvSpPr>
          <p:cNvPr id="4" name="文本框 3"/>
          <p:cNvSpPr txBox="1"/>
          <p:nvPr/>
        </p:nvSpPr>
        <p:spPr>
          <a:xfrm>
            <a:off x="309880" y="810895"/>
            <a:ext cx="9451975" cy="1476375"/>
          </a:xfrm>
          <a:prstGeom prst="rect">
            <a:avLst/>
          </a:prstGeom>
          <a:noFill/>
        </p:spPr>
        <p:txBody>
          <a:bodyPr wrap="square" rtlCol="0">
            <a:spAutoFit/>
          </a:bodyPr>
          <a:p>
            <a:pPr marL="285750" indent="-285750">
              <a:lnSpc>
                <a:spcPct val="150000"/>
              </a:lnSpc>
              <a:buFont typeface="Wingdings" panose="05000000000000000000" charset="0"/>
              <a:buChar char="u"/>
            </a:pPr>
            <a:r>
              <a:rPr lang="zh-CN" altLang="en-US" sz="2000">
                <a:solidFill>
                  <a:srgbClr val="FF0000"/>
                </a:solidFill>
              </a:rPr>
              <a:t>主要用途：</a:t>
            </a:r>
            <a:r>
              <a:rPr lang="zh-CN" altLang="en-US" sz="2000"/>
              <a:t>作减压蒸馏的蒸馏头，</a:t>
            </a:r>
            <a:endParaRPr lang="zh-CN" altLang="en-US" sz="2000"/>
          </a:p>
          <a:p>
            <a:pPr marL="285750" indent="-285750">
              <a:lnSpc>
                <a:spcPct val="150000"/>
              </a:lnSpc>
              <a:buFont typeface="Wingdings" panose="05000000000000000000" charset="0"/>
              <a:buChar char="u"/>
            </a:pPr>
            <a:r>
              <a:rPr lang="zh-CN" altLang="en-US" sz="2000"/>
              <a:t>两个头，可同时安装毛细管（</a:t>
            </a:r>
            <a:r>
              <a:rPr lang="zh-CN" altLang="en-US" sz="2000">
                <a:sym typeface="+mn-ea"/>
              </a:rPr>
              <a:t>提供微量气体作汽化中心，防止暴沸）的</a:t>
            </a:r>
            <a:r>
              <a:rPr lang="zh-CN" altLang="en-US" sz="2000"/>
              <a:t>和温度计，</a:t>
            </a:r>
            <a:endParaRPr lang="zh-CN" altLang="en-US" sz="2000"/>
          </a:p>
          <a:p>
            <a:pPr marL="285750" indent="-285750">
              <a:lnSpc>
                <a:spcPct val="150000"/>
              </a:lnSpc>
              <a:buFont typeface="Wingdings" panose="05000000000000000000" charset="0"/>
              <a:buChar char="u"/>
            </a:pPr>
            <a:r>
              <a:rPr lang="zh-CN" altLang="en-US" sz="2000"/>
              <a:t>弯管部分</a:t>
            </a:r>
            <a:r>
              <a:rPr lang="zh-CN" altLang="en-US" sz="2000"/>
              <a:t>可以防止减压蒸馏过程中液体因剧烈沸腾而冲入直形冷凝管。</a:t>
            </a:r>
            <a:endParaRPr lang="zh-CN" altLang="en-US" sz="2000"/>
          </a:p>
        </p:txBody>
      </p:sp>
      <p:sp>
        <p:nvSpPr>
          <p:cNvPr id="6" name="文本框 5"/>
          <p:cNvSpPr txBox="1"/>
          <p:nvPr/>
        </p:nvSpPr>
        <p:spPr>
          <a:xfrm>
            <a:off x="309880" y="2434590"/>
            <a:ext cx="7103745" cy="3322955"/>
          </a:xfrm>
          <a:prstGeom prst="rect">
            <a:avLst/>
          </a:prstGeom>
          <a:noFill/>
        </p:spPr>
        <p:txBody>
          <a:bodyPr wrap="square" rtlCol="0">
            <a:spAutoFit/>
          </a:bodyPr>
          <a:p>
            <a:pPr marL="285750" indent="-285750">
              <a:lnSpc>
                <a:spcPct val="150000"/>
              </a:lnSpc>
              <a:buFont typeface="Wingdings" panose="05000000000000000000" charset="0"/>
              <a:buChar char="Ø"/>
            </a:pPr>
            <a:r>
              <a:rPr lang="zh-CN" altLang="en-US" sz="2000"/>
              <a:t>圆底烧瓶+蒸馏头：可以代替蒸馏烧瓶</a:t>
            </a:r>
            <a:endParaRPr lang="zh-CN" altLang="en-US" sz="2000"/>
          </a:p>
          <a:p>
            <a:pPr marL="285750" indent="-285750">
              <a:lnSpc>
                <a:spcPct val="150000"/>
              </a:lnSpc>
              <a:buFont typeface="Wingdings" panose="05000000000000000000" charset="0"/>
              <a:buChar char="Ø"/>
            </a:pPr>
            <a:r>
              <a:rPr lang="zh-CN" altLang="en-US" sz="2000"/>
              <a:t>直形冷凝管：</a:t>
            </a:r>
            <a:r>
              <a:rPr lang="zh-CN" altLang="en-US" sz="2000">
                <a:solidFill>
                  <a:srgbClr val="4F0FBD"/>
                </a:solidFill>
              </a:rPr>
              <a:t>蒸馏操作</a:t>
            </a:r>
            <a:r>
              <a:rPr lang="zh-CN" altLang="en-US" sz="2000"/>
              <a:t>中必须使用，下口进水，上口出水</a:t>
            </a:r>
            <a:endParaRPr lang="zh-CN" altLang="en-US" sz="2000"/>
          </a:p>
          <a:p>
            <a:pPr marL="285750" indent="-285750">
              <a:lnSpc>
                <a:spcPct val="150000"/>
              </a:lnSpc>
              <a:buFont typeface="Wingdings" panose="05000000000000000000" charset="0"/>
              <a:buChar char="Ø"/>
            </a:pPr>
            <a:r>
              <a:rPr lang="zh-CN" altLang="en-US" sz="2000"/>
              <a:t>尾接管：</a:t>
            </a:r>
            <a:r>
              <a:rPr lang="zh-CN" altLang="en-US" sz="2000">
                <a:solidFill>
                  <a:srgbClr val="4F0FBD"/>
                </a:solidFill>
              </a:rPr>
              <a:t>有支管口</a:t>
            </a:r>
            <a:r>
              <a:rPr lang="zh-CN" altLang="en-US" sz="2000"/>
              <a:t>的可以搭配单孔胶塞没</a:t>
            </a:r>
            <a:r>
              <a:rPr lang="zh-CN" altLang="en-US" sz="2000">
                <a:solidFill>
                  <a:srgbClr val="4F0FBD"/>
                </a:solidFill>
              </a:rPr>
              <a:t>有支管口</a:t>
            </a:r>
            <a:r>
              <a:rPr lang="zh-CN" altLang="en-US" sz="2000"/>
              <a:t>的不可以搭配单孔胶塞</a:t>
            </a:r>
            <a:endParaRPr lang="zh-CN" altLang="en-US" sz="2000"/>
          </a:p>
          <a:p>
            <a:pPr marL="285750" indent="-285750">
              <a:lnSpc>
                <a:spcPct val="150000"/>
              </a:lnSpc>
              <a:buFont typeface="Wingdings" panose="05000000000000000000" charset="0"/>
              <a:buChar char="Ø"/>
            </a:pPr>
            <a:r>
              <a:rPr lang="zh-CN" altLang="en-US" sz="2000"/>
              <a:t>球形冷凝管、蛇形冷凝管：</a:t>
            </a:r>
            <a:endParaRPr lang="zh-CN" altLang="en-US" sz="2000"/>
          </a:p>
          <a:p>
            <a:pPr indent="0">
              <a:lnSpc>
                <a:spcPct val="150000"/>
              </a:lnSpc>
              <a:buFont typeface="Wingdings" panose="05000000000000000000" charset="0"/>
              <a:buNone/>
            </a:pPr>
            <a:r>
              <a:rPr lang="zh-CN" altLang="en-US" sz="2000"/>
              <a:t>最好冷凝回流时使用</a:t>
            </a:r>
            <a:endParaRPr lang="zh-CN" altLang="en-US" sz="2000"/>
          </a:p>
          <a:p>
            <a:pPr marL="285750" indent="-285750">
              <a:lnSpc>
                <a:spcPct val="150000"/>
              </a:lnSpc>
              <a:buFont typeface="Wingdings" panose="05000000000000000000" charset="0"/>
              <a:buChar char="Ø"/>
            </a:pPr>
            <a:endParaRPr lang="zh-CN" altLang="en-US" sz="2000"/>
          </a:p>
        </p:txBody>
      </p:sp>
      <p:cxnSp>
        <p:nvCxnSpPr>
          <p:cNvPr id="8" name="曲线连接符 7"/>
          <p:cNvCxnSpPr/>
          <p:nvPr/>
        </p:nvCxnSpPr>
        <p:spPr>
          <a:xfrm rot="10800000">
            <a:off x="3841115" y="2775585"/>
            <a:ext cx="2120900" cy="2076450"/>
          </a:xfrm>
          <a:prstGeom prst="curvedConnector3">
            <a:avLst>
              <a:gd name="adj1" fmla="val 49970"/>
            </a:avLst>
          </a:prstGeom>
          <a:ln w="38100">
            <a:tailEnd type="arrow" w="med" len="med"/>
          </a:ln>
        </p:spPr>
        <p:style>
          <a:lnRef idx="3">
            <a:schemeClr val="accent2"/>
          </a:lnRef>
          <a:fillRef idx="0">
            <a:schemeClr val="accent2"/>
          </a:fillRef>
          <a:effectRef idx="2">
            <a:schemeClr val="accent2"/>
          </a:effectRef>
          <a:fontRef idx="minor">
            <a:schemeClr val="tx1"/>
          </a:fontRef>
        </p:style>
      </p:cxnSp>
      <p:pic>
        <p:nvPicPr>
          <p:cNvPr id="5" name="图片 4"/>
          <p:cNvPicPr>
            <a:picLocks noChangeAspect="1"/>
          </p:cNvPicPr>
          <p:nvPr>
            <p:custDataLst>
              <p:tags r:id="rId5"/>
            </p:custDataLst>
          </p:nvPr>
        </p:nvPicPr>
        <p:blipFill>
          <a:blip r:embed="rId6"/>
          <a:stretch>
            <a:fillRect/>
          </a:stretch>
        </p:blipFill>
        <p:spPr>
          <a:xfrm>
            <a:off x="8283575" y="2173605"/>
            <a:ext cx="3908425" cy="2510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85ef47bc7f484c0123d2cd2f74388f09">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5247005" y="0"/>
            <a:ext cx="3857625" cy="6858000"/>
          </a:xfrm>
          <a:prstGeom prst="rect">
            <a:avLst/>
          </a:prstGeom>
        </p:spPr>
      </p:pic>
      <p:sp>
        <p:nvSpPr>
          <p:cNvPr id="2" name="文本框 1"/>
          <p:cNvSpPr txBox="1"/>
          <p:nvPr/>
        </p:nvSpPr>
        <p:spPr>
          <a:xfrm>
            <a:off x="742950" y="1501775"/>
            <a:ext cx="3614420" cy="553085"/>
          </a:xfrm>
          <a:prstGeom prst="rect">
            <a:avLst/>
          </a:prstGeom>
          <a:noFill/>
        </p:spPr>
        <p:txBody>
          <a:bodyPr wrap="none" rtlCol="0" anchor="t">
            <a:spAutoFit/>
          </a:bodyPr>
          <a:p>
            <a:pPr marL="285750" indent="-285750">
              <a:lnSpc>
                <a:spcPct val="150000"/>
              </a:lnSpc>
              <a:buFont typeface="Wingdings" panose="05000000000000000000" charset="0"/>
              <a:buChar char="Ø"/>
            </a:pPr>
            <a:r>
              <a:rPr lang="zh-CN" altLang="en-US" sz="2000">
                <a:sym typeface="+mn-ea"/>
              </a:rPr>
              <a:t>排液量气装置/球形干燥管：</a:t>
            </a:r>
            <a:endParaRPr lang="zh-CN" altLang="en-US" sz="2000">
              <a:sym typeface="+mn-ea"/>
            </a:endParaRPr>
          </a:p>
        </p:txBody>
      </p:sp>
    </p:spTree>
  </p:cSld>
  <p:clrMapOvr>
    <a:masterClrMapping/>
  </p:clrMapOvr>
  <p:timing>
    <p:tnLst>
      <p:par>
        <p:cTn id="1" dur="indefinite" restart="never" nodeType="tmRoot">
          <p:childTnLst>
            <p:video fullScrn="0">
              <p:cMediaNode>
                <p:cTn id="2" fill="hold" display="1">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8209280" y="582930"/>
            <a:ext cx="2324100" cy="5242560"/>
          </a:xfrm>
          <a:prstGeom prst="rect">
            <a:avLst/>
          </a:prstGeom>
        </p:spPr>
      </p:pic>
      <p:sp>
        <p:nvSpPr>
          <p:cNvPr id="3" name="文本框 2"/>
          <p:cNvSpPr txBox="1"/>
          <p:nvPr/>
        </p:nvSpPr>
        <p:spPr>
          <a:xfrm>
            <a:off x="577215" y="725170"/>
            <a:ext cx="6699885" cy="5169535"/>
          </a:xfrm>
          <a:prstGeom prst="rect">
            <a:avLst/>
          </a:prstGeom>
          <a:noFill/>
        </p:spPr>
        <p:txBody>
          <a:bodyPr wrap="square" rtlCol="0">
            <a:spAutoFit/>
          </a:bodyPr>
          <a:p>
            <a:pPr>
              <a:lnSpc>
                <a:spcPct val="150000"/>
              </a:lnSpc>
            </a:pPr>
            <a:r>
              <a:rPr lang="zh-CN" altLang="en-US" sz="2000"/>
              <a:t>操作：先在分水器中加一定量的水，</a:t>
            </a:r>
            <a:r>
              <a:rPr lang="zh-CN" altLang="en-US" sz="2000">
                <a:solidFill>
                  <a:srgbClr val="4F0FBD"/>
                </a:solidFill>
              </a:rPr>
              <a:t>水面距支管口约</a:t>
            </a:r>
            <a:r>
              <a:rPr lang="en-US" altLang="zh-CN" sz="2000">
                <a:solidFill>
                  <a:srgbClr val="4F0FBD"/>
                </a:solidFill>
              </a:rPr>
              <a:t>1cm</a:t>
            </a:r>
            <a:r>
              <a:rPr lang="zh-CN" altLang="en-US" sz="2000"/>
              <a:t>左右，标记一下。加热时，烧瓶中的油气水汽从弯管进入冷凝管，在冷凝管中冷凝成液体，滴入分水器，有机物轻在上层，水比较重，在下层，随着时间推移，水层的液面逐渐上升，多余的有机物由弯管流回烧瓶，</a:t>
            </a:r>
            <a:r>
              <a:rPr lang="zh-CN" altLang="en-US" sz="2000">
                <a:solidFill>
                  <a:srgbClr val="4F0FBD"/>
                </a:solidFill>
              </a:rPr>
              <a:t>当水面接近弯管快要流入烧瓶时</a:t>
            </a:r>
            <a:r>
              <a:rPr lang="zh-CN" altLang="en-US" sz="2000"/>
              <a:t>，打开分水器下边的开关，使水面回到标记的位置，一个分水周期完成。重复分水，分水次数越多，烧瓶中的水越少。</a:t>
            </a:r>
            <a:r>
              <a:rPr lang="zh-CN" altLang="en-US" sz="2000">
                <a:solidFill>
                  <a:srgbClr val="4F0FBD"/>
                </a:solidFill>
              </a:rPr>
              <a:t>当分水器中水面不再上升时</a:t>
            </a:r>
            <a:r>
              <a:rPr lang="zh-CN" altLang="en-US" sz="2000"/>
              <a:t>，说明水已经分完，停止加热，拆卸仪器，下层的水全部放出，上层的有机层，从分水器的上口倒入烧瓶，分水器实质是一个带支管的分液漏斗。</a:t>
            </a:r>
            <a:endParaRPr lang="zh-CN" altLang="en-US" sz="2000"/>
          </a:p>
        </p:txBody>
      </p:sp>
      <p:sp>
        <p:nvSpPr>
          <p:cNvPr id="4" name="文本框 3"/>
          <p:cNvSpPr txBox="1"/>
          <p:nvPr/>
        </p:nvSpPr>
        <p:spPr>
          <a:xfrm>
            <a:off x="631190" y="275590"/>
            <a:ext cx="2247900" cy="398780"/>
          </a:xfrm>
          <a:prstGeom prst="rect">
            <a:avLst/>
          </a:prstGeom>
          <a:noFill/>
        </p:spPr>
        <p:txBody>
          <a:bodyPr wrap="square" rtlCol="0">
            <a:spAutoFit/>
          </a:bodyPr>
          <a:p>
            <a:pPr marL="285750" indent="-285750">
              <a:buFont typeface="Wingdings" panose="05000000000000000000" charset="0"/>
              <a:buChar char="Ø"/>
            </a:pPr>
            <a:r>
              <a:rPr lang="zh-CN" altLang="en-US" sz="2000"/>
              <a:t>分水器</a:t>
            </a:r>
            <a:endParaRPr lang="zh-CN" alt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4561*5170*459*459"/>
</p:tagLst>
</file>

<file path=ppt/tags/tag2.xml><?xml version="1.0" encoding="utf-8"?>
<p:tagLst xmlns:p="http://schemas.openxmlformats.org/presentationml/2006/main">
  <p:tag name="KSO_WM_UNIT_PLACING_PICTURE_USER_VIEWPORT" val="{&quot;height&quot;:4332,&quot;width&quot;:5112}"/>
</p:tagLst>
</file>

<file path=ppt/tags/tag3.xml><?xml version="1.0" encoding="utf-8"?>
<p:tagLst xmlns:p="http://schemas.openxmlformats.org/presentationml/2006/main">
  <p:tag name="KSO_WM_UNIT_PLACING_PICTURE_USER_VIEWPORT" val="{&quot;height&quot;:3602,&quot;width&quot;:2935}"/>
</p:tagLst>
</file>

<file path=ppt/tags/tag4.xml><?xml version="1.0" encoding="utf-8"?>
<p:tagLst xmlns:p="http://schemas.openxmlformats.org/presentationml/2006/main">
  <p:tag name="KSO_WM_UNIT_PLACING_PICTURE_USER_VIEWPORT" val="{&quot;height&quot;:4321,&quot;width&quot;:6727}"/>
</p:tagLst>
</file>

<file path=ppt/tags/tag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2649*5012*775*775"/>
</p:tagLst>
</file>

<file path=ppt/tags/tag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7292*3932*775*775"/>
</p:tagLst>
</file>

<file path=ppt/tags/tag7.xml><?xml version="1.0" encoding="utf-8"?>
<p:tagLst xmlns:p="http://schemas.openxmlformats.org/presentationml/2006/main">
  <p:tag name="COMMONDATA" val="eyJoZGlkIjoiNTg3NjZiZDBlN2E4MmU4NjI0Y2VkZTg0OTBjZDEwMmMifQ=="/>
  <p:tag name="KSO_WPP_MARK_KEY" val="2aaa59ad-b1ef-4dc2-b6fd-fcaf7616086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2845</Words>
  <Application>WPS 演示</Application>
  <PresentationFormat>宽屏</PresentationFormat>
  <Paragraphs>139</Paragraphs>
  <Slides>16</Slides>
  <Notes>0</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16</vt:i4>
      </vt:variant>
    </vt:vector>
  </HeadingPairs>
  <TitlesOfParts>
    <vt:vector size="26" baseType="lpstr">
      <vt:lpstr>Arial</vt:lpstr>
      <vt:lpstr>宋体</vt:lpstr>
      <vt:lpstr>Wingdings</vt:lpstr>
      <vt:lpstr>微软雅黑</vt:lpstr>
      <vt:lpstr>Wingdings</vt:lpstr>
      <vt:lpstr>Calibri</vt:lpstr>
      <vt:lpstr>Times New Roman</vt:lpstr>
      <vt:lpstr>Arial Unicode MS</vt:lpstr>
      <vt:lpstr>Office 主题</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berry</dc:creator>
  <cp:lastModifiedBy>berry</cp:lastModifiedBy>
  <cp:revision>4</cp:revision>
  <dcterms:created xsi:type="dcterms:W3CDTF">2024-03-23T13:03:00Z</dcterms:created>
  <dcterms:modified xsi:type="dcterms:W3CDTF">2024-03-24T14:40:39Z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7583D4BF2FF845119624061D30129E9D</vt:lpwstr>
  </property>
  <property fmtid="{D5CDD505-2E9C-101B-9397-08002B2CF9AE}" pid="3" name="KSOProductBuildVer">
    <vt:lpwstr>2052-11.1.0.12165</vt:lpwstr>
  </property>
</Properties>
</file>