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2"/>
  </p:notesMasterIdLst>
  <p:handoutMasterIdLst>
    <p:handoutMasterId r:id="rId93"/>
  </p:handoutMasterIdLst>
  <p:sldIdLst>
    <p:sldId id="693" r:id="rId2"/>
    <p:sldId id="752" r:id="rId3"/>
    <p:sldId id="739" r:id="rId4"/>
    <p:sldId id="753" r:id="rId5"/>
    <p:sldId id="754" r:id="rId6"/>
    <p:sldId id="755" r:id="rId7"/>
    <p:sldId id="458" r:id="rId8"/>
    <p:sldId id="781" r:id="rId9"/>
    <p:sldId id="782" r:id="rId10"/>
    <p:sldId id="805" r:id="rId11"/>
    <p:sldId id="783" r:id="rId12"/>
    <p:sldId id="853" r:id="rId13"/>
    <p:sldId id="733" r:id="rId14"/>
    <p:sldId id="784" r:id="rId15"/>
    <p:sldId id="785" r:id="rId16"/>
    <p:sldId id="786" r:id="rId17"/>
    <p:sldId id="787" r:id="rId18"/>
    <p:sldId id="788" r:id="rId19"/>
    <p:sldId id="759" r:id="rId20"/>
    <p:sldId id="757" r:id="rId21"/>
    <p:sldId id="758" r:id="rId22"/>
    <p:sldId id="736" r:id="rId23"/>
    <p:sldId id="789" r:id="rId24"/>
    <p:sldId id="790" r:id="rId25"/>
    <p:sldId id="851" r:id="rId26"/>
    <p:sldId id="735" r:id="rId27"/>
    <p:sldId id="744" r:id="rId28"/>
    <p:sldId id="774" r:id="rId29"/>
    <p:sldId id="775" r:id="rId30"/>
    <p:sldId id="776" r:id="rId31"/>
    <p:sldId id="777" r:id="rId32"/>
    <p:sldId id="737" r:id="rId33"/>
    <p:sldId id="780" r:id="rId34"/>
    <p:sldId id="852" r:id="rId35"/>
    <p:sldId id="767" r:id="rId36"/>
    <p:sldId id="768" r:id="rId37"/>
    <p:sldId id="734" r:id="rId38"/>
    <p:sldId id="835" r:id="rId39"/>
    <p:sldId id="836" r:id="rId40"/>
    <p:sldId id="837" r:id="rId41"/>
    <p:sldId id="838" r:id="rId42"/>
    <p:sldId id="839" r:id="rId43"/>
    <p:sldId id="840" r:id="rId44"/>
    <p:sldId id="841" r:id="rId45"/>
    <p:sldId id="746" r:id="rId46"/>
    <p:sldId id="738" r:id="rId47"/>
    <p:sldId id="747" r:id="rId48"/>
    <p:sldId id="848" r:id="rId49"/>
    <p:sldId id="854" r:id="rId50"/>
    <p:sldId id="855" r:id="rId51"/>
    <p:sldId id="748" r:id="rId52"/>
    <p:sldId id="793" r:id="rId53"/>
    <p:sldId id="794" r:id="rId54"/>
    <p:sldId id="795" r:id="rId55"/>
    <p:sldId id="796" r:id="rId56"/>
    <p:sldId id="849" r:id="rId57"/>
    <p:sldId id="843" r:id="rId58"/>
    <p:sldId id="844" r:id="rId59"/>
    <p:sldId id="845" r:id="rId60"/>
    <p:sldId id="846" r:id="rId61"/>
    <p:sldId id="750" r:id="rId62"/>
    <p:sldId id="797" r:id="rId63"/>
    <p:sldId id="798" r:id="rId64"/>
    <p:sldId id="749" r:id="rId65"/>
    <p:sldId id="804" r:id="rId66"/>
    <p:sldId id="799" r:id="rId67"/>
    <p:sldId id="800" r:id="rId68"/>
    <p:sldId id="803" r:id="rId69"/>
    <p:sldId id="831" r:id="rId70"/>
    <p:sldId id="778" r:id="rId71"/>
    <p:sldId id="779" r:id="rId72"/>
    <p:sldId id="745" r:id="rId73"/>
    <p:sldId id="760" r:id="rId74"/>
    <p:sldId id="756" r:id="rId75"/>
    <p:sldId id="801" r:id="rId76"/>
    <p:sldId id="816" r:id="rId77"/>
    <p:sldId id="823" r:id="rId78"/>
    <p:sldId id="822" r:id="rId79"/>
    <p:sldId id="824" r:id="rId80"/>
    <p:sldId id="825" r:id="rId81"/>
    <p:sldId id="830" r:id="rId82"/>
    <p:sldId id="826" r:id="rId83"/>
    <p:sldId id="827" r:id="rId84"/>
    <p:sldId id="751" r:id="rId85"/>
    <p:sldId id="791" r:id="rId86"/>
    <p:sldId id="792" r:id="rId87"/>
    <p:sldId id="832" r:id="rId88"/>
    <p:sldId id="815" r:id="rId89"/>
    <p:sldId id="850" r:id="rId90"/>
    <p:sldId id="423" r:id="rId91"/>
  </p:sldIdLst>
  <p:sldSz cx="9144000" cy="5143500" type="screen16x9"/>
  <p:notesSz cx="6858000" cy="9144000"/>
  <p:custDataLst>
    <p:tags r:id="rId9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880">
          <p15:clr>
            <a:srgbClr val="A4A3A4"/>
          </p15:clr>
        </p15:guide>
        <p15:guide id="2" orient="horz" pos="32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李 响" initials="李" lastIdx="1" clrIdx="0"/>
  <p:cmAuthor id="2" name="admin" initials="a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00"/>
    <a:srgbClr val="D2A37C"/>
    <a:srgbClr val="FDE5BF"/>
    <a:srgbClr val="EDDACA"/>
    <a:srgbClr val="FF6600"/>
    <a:srgbClr val="F8A724"/>
    <a:srgbClr val="FF9900"/>
    <a:srgbClr val="F76911"/>
    <a:srgbClr val="76C8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6" autoAdjust="0"/>
    <p:restoredTop sz="94660" autoAdjust="0"/>
  </p:normalViewPr>
  <p:slideViewPr>
    <p:cSldViewPr>
      <p:cViewPr varScale="1">
        <p:scale>
          <a:sx n="150" d="100"/>
          <a:sy n="150" d="100"/>
        </p:scale>
        <p:origin x="684" y="132"/>
      </p:cViewPr>
      <p:guideLst>
        <p:guide pos="2880"/>
        <p:guide orient="horz" pos="32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commentAuthors" Target="commentAuthor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handoutMaster" Target="handoutMasters/handoutMaster1.xml"/><Relationship Id="rId98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gs" Target="tags/tag1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4-05-30T15:21:57.200" idx="2">
    <p:pos x="10" y="10"/>
    <p:text/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4-05-30T11:05:07.365" idx="3">
    <p:pos x="10" y="10"/>
    <p:text/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4-05-30T11:05:07.365" idx="4">
    <p:pos x="10" y="10"/>
    <p:text/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/>
              <a:t>2024/6/4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2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2B73EA-EE91-4E33-A9C1-8BF5DD7139A2}" type="datetimeFigureOut">
              <a:rPr lang="zh-CN" altLang="en-US" smtClean="0"/>
              <a:t>2024/6/4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1" y="4343402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2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92B679-AE23-4750-8FB0-6513430B89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980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7951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6464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440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66147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62873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878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6001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19364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8258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2024/6/4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2024/6/4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6EB72-9A0B-49B1-B721-C9EFDB8937C8}" type="datetimeFigureOut">
              <a:rPr lang="zh-CN" altLang="en-US" smtClean="0"/>
              <a:t>2024/6/4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987F4-7B2E-4598-BA4B-6BE5A5FC3E2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看这里！！\大气蓝色梦想励志展板 副本.pn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 userDrawn="1"/>
        </p:nvSpPr>
        <p:spPr>
          <a:xfrm>
            <a:off x="179512" y="267494"/>
            <a:ext cx="8820980" cy="4670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d4f89efbbc0325da6cfde9fbe07b0e2e.mp4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3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microsoft.com/office/2007/relationships/hdphoto" Target="../media/hdphoto1.wdp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1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microsoft.com/office/2007/relationships/hdphoto" Target="../media/hdphoto16.wdp"/><Relationship Id="rId3" Type="http://schemas.openxmlformats.org/officeDocument/2006/relationships/image" Target="../media/image13.png"/><Relationship Id="rId7" Type="http://schemas.microsoft.com/office/2007/relationships/hdphoto" Target="../media/hdphoto13.wdp"/><Relationship Id="rId12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microsoft.com/office/2007/relationships/hdphoto" Target="../media/hdphoto15.wdp"/><Relationship Id="rId5" Type="http://schemas.microsoft.com/office/2007/relationships/hdphoto" Target="../media/hdphoto12.wdp"/><Relationship Id="rId10" Type="http://schemas.openxmlformats.org/officeDocument/2006/relationships/image" Target="../media/image59.png"/><Relationship Id="rId4" Type="http://schemas.openxmlformats.org/officeDocument/2006/relationships/image" Target="../media/image56.png"/><Relationship Id="rId9" Type="http://schemas.microsoft.com/office/2007/relationships/hdphoto" Target="../media/hdphoto1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5" Type="http://schemas.openxmlformats.org/officeDocument/2006/relationships/image" Target="../media/image62.png"/><Relationship Id="rId4" Type="http://schemas.microsoft.com/office/2007/relationships/hdphoto" Target="../media/hdphoto1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13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microsoft.com/office/2007/relationships/hdphoto" Target="../media/hdphoto24.wdp"/><Relationship Id="rId3" Type="http://schemas.microsoft.com/office/2007/relationships/hdphoto" Target="../media/hdphoto19.wdp"/><Relationship Id="rId7" Type="http://schemas.microsoft.com/office/2007/relationships/hdphoto" Target="../media/hdphoto21.wdp"/><Relationship Id="rId12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microsoft.com/office/2007/relationships/hdphoto" Target="../media/hdphoto23.wdp"/><Relationship Id="rId5" Type="http://schemas.microsoft.com/office/2007/relationships/hdphoto" Target="../media/hdphoto20.wdp"/><Relationship Id="rId10" Type="http://schemas.openxmlformats.org/officeDocument/2006/relationships/image" Target="../media/image71.png"/><Relationship Id="rId4" Type="http://schemas.openxmlformats.org/officeDocument/2006/relationships/image" Target="../media/image68.png"/><Relationship Id="rId9" Type="http://schemas.microsoft.com/office/2007/relationships/hdphoto" Target="../media/hdphoto22.wdp"/><Relationship Id="rId1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microsoft.com/office/2007/relationships/hdphoto" Target="../media/hdphoto1.wdp"/><Relationship Id="rId4" Type="http://schemas.openxmlformats.org/officeDocument/2006/relationships/image" Target="../media/image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7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690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microsoft.com/office/2007/relationships/hdphoto" Target="../media/hdphoto1.wdp"/><Relationship Id="rId4" Type="http://schemas.openxmlformats.org/officeDocument/2006/relationships/image" Target="../media/image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comments" Target="../comments/comment1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13.png"/><Relationship Id="rId7" Type="http://schemas.openxmlformats.org/officeDocument/2006/relationships/image" Target="../media/image8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microsoft.com/office/2007/relationships/hdphoto" Target="../media/hdphoto1.wdp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microsoft.com/office/2007/relationships/hdphoto" Target="../media/hdphoto1.wdp"/><Relationship Id="rId4" Type="http://schemas.openxmlformats.org/officeDocument/2006/relationships/image" Target="../media/image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9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7.wdp"/><Relationship Id="rId4" Type="http://schemas.openxmlformats.org/officeDocument/2006/relationships/image" Target="../media/image9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9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89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microsoft.com/office/2007/relationships/hdphoto" Target="../media/hdphoto1.wdp"/><Relationship Id="rId4" Type="http://schemas.openxmlformats.org/officeDocument/2006/relationships/image" Target="../media/image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emf"/><Relationship Id="rId4" Type="http://schemas.openxmlformats.org/officeDocument/2006/relationships/image" Target="../media/image92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Relationship Id="rId9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microsoft.com/office/2007/relationships/hdphoto" Target="../media/hdphoto1.wdp"/><Relationship Id="rId4" Type="http://schemas.openxmlformats.org/officeDocument/2006/relationships/image" Target="../media/image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em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microsoft.com/office/2007/relationships/hdphoto" Target="../media/hdphoto1.wdp"/><Relationship Id="rId4" Type="http://schemas.openxmlformats.org/officeDocument/2006/relationships/image" Target="../media/image8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2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3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12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8.wdp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23.png"/><Relationship Id="rId4" Type="http://schemas.openxmlformats.org/officeDocument/2006/relationships/image" Target="../media/image13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看这里！！\大气蓝色梦想励志展板 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057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Maibenben\Desktop\haiio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742" y="699542"/>
            <a:ext cx="1152128" cy="92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2051720" y="3651870"/>
            <a:ext cx="6837128" cy="1135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大连市第二十四中学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2024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届高三数学备课组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    2024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92698" y="155744"/>
            <a:ext cx="6555900" cy="2438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5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2024</a:t>
            </a:r>
            <a:r>
              <a:rPr lang="zh-CN" altLang="en-US" sz="5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届高三</a:t>
            </a:r>
            <a:r>
              <a:rPr lang="zh-CN" altLang="en-US" sz="5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数学</a:t>
            </a:r>
            <a:endParaRPr lang="en-US" altLang="zh-CN" sz="72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5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最后一课</a:t>
            </a:r>
          </a:p>
        </p:txBody>
      </p:sp>
      <p:pic>
        <p:nvPicPr>
          <p:cNvPr id="6" name="Picture 4" descr="C:\Users\Maibenben\Desktop\haiiou.png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-109057"/>
            <a:ext cx="1152128" cy="92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Maibenben\Desktop\haiio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811" y="81211"/>
            <a:ext cx="1152128" cy="92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Maibenben\Desktop\haiio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232" y="983920"/>
            <a:ext cx="1152128" cy="92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circle/>
      </p:transition>
    </mc:Choice>
    <mc:Fallback xmlns="">
      <p:transition spd="slow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2">
            <a:extLst>
              <a:ext uri="{FF2B5EF4-FFF2-40B4-BE49-F238E27FC236}">
                <a16:creationId xmlns="" xmlns:a16="http://schemas.microsoft.com/office/drawing/2014/main" id="{8C2FD263-4C23-B1C8-5F57-067F9AD4B4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15566"/>
            <a:ext cx="6695728" cy="376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FCB36621-D03C-6194-E535-12CE64771C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7494"/>
            <a:ext cx="2016224" cy="53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78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43558"/>
            <a:ext cx="3024336" cy="429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C2F66E73-5348-C1C3-AB65-89CB9EE24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272" y="3535832"/>
            <a:ext cx="1980220" cy="14121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478" y="1419622"/>
            <a:ext cx="5084985" cy="449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1199659" y="1967927"/>
            <a:ext cx="4255977" cy="388620"/>
            <a:chOff x="1187624" y="1995686"/>
            <a:chExt cx="4255977" cy="388620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1995686"/>
              <a:ext cx="2207691" cy="388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4580" y="2031985"/>
              <a:ext cx="2169021" cy="324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3" y="2571750"/>
            <a:ext cx="3240360" cy="378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060823"/>
            <a:ext cx="5343525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194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528" y="339502"/>
            <a:ext cx="4229100" cy="9048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520" y="1419622"/>
            <a:ext cx="5000625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76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平行四边形 2"/>
          <p:cNvSpPr/>
          <p:nvPr/>
        </p:nvSpPr>
        <p:spPr>
          <a:xfrm>
            <a:off x="179512" y="1563638"/>
            <a:ext cx="2722916" cy="1944885"/>
          </a:xfrm>
          <a:custGeom>
            <a:avLst/>
            <a:gdLst>
              <a:gd name="connsiteX0" fmla="*/ 0 w 3855910"/>
              <a:gd name="connsiteY0" fmla="*/ 6532 h 1764300"/>
              <a:gd name="connsiteX1" fmla="*/ 3855910 w 3855910"/>
              <a:gd name="connsiteY1" fmla="*/ 0 h 1764300"/>
              <a:gd name="connsiteX2" fmla="*/ 3271473 w 3855910"/>
              <a:gd name="connsiteY2" fmla="*/ 1764300 h 1764300"/>
              <a:gd name="connsiteX3" fmla="*/ 0 w 3855910"/>
              <a:gd name="connsiteY3" fmla="*/ 1764300 h 1764300"/>
              <a:gd name="connsiteX4" fmla="*/ 0 w 3855910"/>
              <a:gd name="connsiteY4" fmla="*/ 6532 h 176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5910" h="1764300">
                <a:moveTo>
                  <a:pt x="0" y="6532"/>
                </a:moveTo>
                <a:lnTo>
                  <a:pt x="3855910" y="0"/>
                </a:lnTo>
                <a:lnTo>
                  <a:pt x="3271473" y="1764300"/>
                </a:lnTo>
                <a:lnTo>
                  <a:pt x="0" y="1764300"/>
                </a:lnTo>
                <a:lnTo>
                  <a:pt x="0" y="6532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716255" y="1765117"/>
            <a:ext cx="1541926" cy="1541926"/>
            <a:chOff x="400614" y="153236"/>
            <a:chExt cx="1914458" cy="1914458"/>
          </a:xfrm>
        </p:grpSpPr>
        <p:grpSp>
          <p:nvGrpSpPr>
            <p:cNvPr id="43" name="组合 42"/>
            <p:cNvGrpSpPr/>
            <p:nvPr/>
          </p:nvGrpSpPr>
          <p:grpSpPr>
            <a:xfrm>
              <a:off x="400614" y="153236"/>
              <a:ext cx="1914458" cy="1914458"/>
              <a:chOff x="1677608" y="2996952"/>
              <a:chExt cx="1395643" cy="1395643"/>
            </a:xfrm>
          </p:grpSpPr>
          <p:sp>
            <p:nvSpPr>
              <p:cNvPr id="45" name="Oval 60"/>
              <p:cNvSpPr>
                <a:spLocks noChangeAspect="1"/>
              </p:cNvSpPr>
              <p:nvPr/>
            </p:nvSpPr>
            <p:spPr>
              <a:xfrm>
                <a:off x="1677608" y="2996952"/>
                <a:ext cx="1395643" cy="1395643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1000"/>
                    </a:schemeClr>
                  </a:gs>
                  <a:gs pos="0">
                    <a:schemeClr val="bg1">
                      <a:lumMod val="99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317500" dist="1143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6" name="Oval 29"/>
              <p:cNvSpPr>
                <a:spLocks noChangeAspect="1"/>
              </p:cNvSpPr>
              <p:nvPr/>
            </p:nvSpPr>
            <p:spPr>
              <a:xfrm>
                <a:off x="1850114" y="3197842"/>
                <a:ext cx="1050630" cy="1050630"/>
              </a:xfrm>
              <a:prstGeom prst="ellipse">
                <a:avLst/>
              </a:prstGeom>
              <a:blipFill>
                <a:blip r:embed="rId3"/>
                <a:tile tx="0" ty="0" sx="100000" sy="100000" flip="none" algn="tl"/>
              </a:blipFill>
              <a:ln w="120650">
                <a:gradFill flip="none" rotWithShape="1">
                  <a:gsLst>
                    <a:gs pos="0">
                      <a:schemeClr val="bg1">
                        <a:lumMod val="78000"/>
                      </a:schemeClr>
                    </a:gs>
                    <a:gs pos="100000">
                      <a:schemeClr val="bg1">
                        <a:lumMod val="98000"/>
                      </a:schemeClr>
                    </a:gs>
                  </a:gsLst>
                  <a:lin ang="5400000" scaled="1"/>
                  <a:tileRect/>
                </a:gradFill>
              </a:ln>
              <a:effectLst>
                <a:innerShdw blurRad="330200" dist="165100" dir="16200000">
                  <a:prstClr val="black">
                    <a:alpha val="53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endParaRPr>
              </a:p>
            </p:txBody>
          </p:sp>
        </p:grpSp>
        <p:sp>
          <p:nvSpPr>
            <p:cNvPr id="44" name="Rectangle 9"/>
            <p:cNvSpPr/>
            <p:nvPr/>
          </p:nvSpPr>
          <p:spPr>
            <a:xfrm>
              <a:off x="696752" y="764216"/>
              <a:ext cx="1350150" cy="692497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/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三</a:t>
              </a:r>
            </a:p>
          </p:txBody>
        </p:sp>
      </p:grpSp>
      <p:sp>
        <p:nvSpPr>
          <p:cNvPr id="47" name="平行四边形 39"/>
          <p:cNvSpPr/>
          <p:nvPr/>
        </p:nvSpPr>
        <p:spPr>
          <a:xfrm>
            <a:off x="2448768" y="1567237"/>
            <a:ext cx="6264696" cy="1937684"/>
          </a:xfrm>
          <a:custGeom>
            <a:avLst/>
            <a:gdLst/>
            <a:ahLst/>
            <a:cxnLst/>
            <a:rect l="l" t="t" r="r" b="b"/>
            <a:pathLst>
              <a:path w="5703525" h="1757768">
                <a:moveTo>
                  <a:pt x="415097" y="0"/>
                </a:moveTo>
                <a:lnTo>
                  <a:pt x="5703525" y="0"/>
                </a:lnTo>
                <a:lnTo>
                  <a:pt x="5703525" y="1757768"/>
                </a:lnTo>
                <a:lnTo>
                  <a:pt x="0" y="1757768"/>
                </a:lnTo>
                <a:close/>
              </a:path>
            </a:pathLst>
          </a:cu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2067593" y="2099147"/>
            <a:ext cx="5071006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44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数列部分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7494"/>
            <a:ext cx="2016224" cy="5305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circle/>
      </p:transition>
    </mc:Choice>
    <mc:Fallback xmlns="">
      <p:transition spd="slow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98F34921-8F9F-AC27-759B-4D91039369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7494"/>
            <a:ext cx="2016224" cy="530585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="" xmlns:a16="http://schemas.microsoft.com/office/drawing/2014/main" id="{EC23A354-8CF9-22FE-EC34-8B60B02A21BD}"/>
              </a:ext>
            </a:extLst>
          </p:cNvPr>
          <p:cNvGrpSpPr/>
          <p:nvPr/>
        </p:nvGrpSpPr>
        <p:grpSpPr>
          <a:xfrm>
            <a:off x="323528" y="843558"/>
            <a:ext cx="4947193" cy="378042"/>
            <a:chOff x="323528" y="843558"/>
            <a:chExt cx="4947193" cy="378042"/>
          </a:xfrm>
        </p:grpSpPr>
        <p:sp>
          <p:nvSpPr>
            <p:cNvPr id="3" name="Text Placeholder 4">
              <a:extLst>
                <a:ext uri="{FF2B5EF4-FFF2-40B4-BE49-F238E27FC236}">
                  <a16:creationId xmlns="" xmlns:a16="http://schemas.microsoft.com/office/drawing/2014/main" id="{1DBDE200-5974-E054-6347-CAF4013B3E73}"/>
                </a:ext>
              </a:extLst>
            </p:cNvPr>
            <p:cNvSpPr txBox="1">
              <a:spLocks/>
            </p:cNvSpPr>
            <p:nvPr/>
          </p:nvSpPr>
          <p:spPr>
            <a:xfrm>
              <a:off x="323528" y="843558"/>
              <a:ext cx="4947193" cy="37804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sz="2400" b="1" dirty="0">
                  <a:solidFill>
                    <a:srgbClr val="C00000"/>
                  </a:solidFill>
                  <a:latin typeface="华文隶书" panose="02010800040101010101" pitchFamily="2" charset="-122"/>
                  <a:ea typeface="华文隶书" panose="02010800040101010101" pitchFamily="2" charset="-122"/>
                </a:rPr>
                <a:t>三</a:t>
              </a:r>
              <a:r>
                <a:rPr lang="en-US" altLang="zh-CN" sz="2400" b="1" dirty="0">
                  <a:solidFill>
                    <a:srgbClr val="C00000"/>
                  </a:solidFill>
                  <a:latin typeface="华文隶书" panose="02010800040101010101" pitchFamily="2" charset="-122"/>
                  <a:ea typeface="华文隶书" panose="02010800040101010101" pitchFamily="2" charset="-122"/>
                </a:rPr>
                <a:t>.</a:t>
              </a:r>
              <a:r>
                <a:rPr lang="zh-CN" altLang="en-US" sz="2400" b="1" dirty="0">
                  <a:solidFill>
                    <a:srgbClr val="C00000"/>
                  </a:solidFill>
                  <a:latin typeface="华文隶书" panose="02010800040101010101" pitchFamily="2" charset="-122"/>
                  <a:ea typeface="华文隶书" panose="02010800040101010101" pitchFamily="2" charset="-122"/>
                </a:rPr>
                <a:t> 数列部分温馨提醒</a:t>
              </a:r>
              <a:endParaRPr lang="en-GB" sz="2400" b="1" dirty="0">
                <a:solidFill>
                  <a:srgbClr val="C00000"/>
                </a:solidFill>
                <a:latin typeface="华文隶书" panose="02010800040101010101" pitchFamily="2" charset="-122"/>
                <a:ea typeface="华文隶书" panose="02010800040101010101" pitchFamily="2" charset="-122"/>
              </a:endParaRPr>
            </a:p>
          </p:txBody>
        </p:sp>
        <p:cxnSp>
          <p:nvCxnSpPr>
            <p:cNvPr id="4" name="直接连接符 3">
              <a:extLst>
                <a:ext uri="{FF2B5EF4-FFF2-40B4-BE49-F238E27FC236}">
                  <a16:creationId xmlns="" xmlns:a16="http://schemas.microsoft.com/office/drawing/2014/main" id="{FC4A25FC-727B-E4AD-2EEC-994631234EA8}"/>
                </a:ext>
              </a:extLst>
            </p:cNvPr>
            <p:cNvCxnSpPr>
              <a:cxnSpLocks/>
            </p:cNvCxnSpPr>
            <p:nvPr/>
          </p:nvCxnSpPr>
          <p:spPr>
            <a:xfrm>
              <a:off x="323528" y="1203598"/>
              <a:ext cx="3456384" cy="0"/>
            </a:xfrm>
            <a:prstGeom prst="line">
              <a:avLst/>
            </a:prstGeom>
            <a:ln w="57150" cmpd="dbl">
              <a:solidFill>
                <a:srgbClr val="BE000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B15C0558-B715-37BC-BDF2-F70A1D7CF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272" y="3435846"/>
            <a:ext cx="1980220" cy="14121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1491360"/>
            <a:ext cx="5616624" cy="44214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2355726"/>
            <a:ext cx="5598706" cy="45762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569" y="3222468"/>
            <a:ext cx="4746511" cy="62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07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627534"/>
            <a:ext cx="4752528" cy="55823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50" y="1587253"/>
            <a:ext cx="4500314" cy="42619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50" y="2499742"/>
            <a:ext cx="4428306" cy="43680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260" y="3579862"/>
            <a:ext cx="8136904" cy="49183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B15C0558-B715-37BC-BDF2-F70A1D7CF0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0352" y="4030642"/>
            <a:ext cx="1260140" cy="8986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392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60" y="3182441"/>
            <a:ext cx="2088232" cy="27592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9" y="699542"/>
            <a:ext cx="4464496" cy="37391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9" y="1707654"/>
            <a:ext cx="3802360" cy="37563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69" y="2571750"/>
            <a:ext cx="4477354" cy="39815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B15C0558-B715-37BC-BDF2-F70A1D7CF0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0272" y="3507854"/>
            <a:ext cx="1980220" cy="14121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382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062" y="924482"/>
            <a:ext cx="2761794" cy="53421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3744" y="921495"/>
            <a:ext cx="2160240" cy="53720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1649078"/>
            <a:ext cx="3384376" cy="5343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6" y="1668770"/>
            <a:ext cx="3918451" cy="63127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359" y="2499742"/>
            <a:ext cx="3575586" cy="6033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3575" y="2482583"/>
            <a:ext cx="3237731" cy="6204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2359" y="3291830"/>
            <a:ext cx="3143537" cy="6608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03575" y="3363838"/>
            <a:ext cx="2175103" cy="41877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4062" y="4141429"/>
            <a:ext cx="2360861" cy="50131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B15C0558-B715-37BC-BDF2-F70A1D7CF0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06842" y="4011910"/>
            <a:ext cx="1293649" cy="9225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5" name="组合 14"/>
          <p:cNvGrpSpPr/>
          <p:nvPr/>
        </p:nvGrpSpPr>
        <p:grpSpPr>
          <a:xfrm>
            <a:off x="4550708" y="4131047"/>
            <a:ext cx="3325077" cy="338554"/>
            <a:chOff x="4550708" y="4131047"/>
            <a:chExt cx="3325077" cy="338554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148064" y="4155926"/>
              <a:ext cx="2727721" cy="302529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4550708" y="4131047"/>
              <a:ext cx="7200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（</a:t>
              </a:r>
              <a:r>
                <a:rPr lang="en-US" altLang="zh-CN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10</a:t>
              </a:r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）</a:t>
              </a: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8693" y="488294"/>
            <a:ext cx="4343574" cy="34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18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11510"/>
            <a:ext cx="1675061" cy="39148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B15C0558-B715-37BC-BDF2-F70A1D7CF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272" y="3523895"/>
            <a:ext cx="1980220" cy="14121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32" y="915566"/>
            <a:ext cx="33909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01" y="1491630"/>
            <a:ext cx="443865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17" y="2139702"/>
            <a:ext cx="38862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476" y="2873254"/>
            <a:ext cx="523875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66" y="3523895"/>
            <a:ext cx="2057400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061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B15C0558-B715-37BC-BDF2-F70A1D7CF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272" y="3517122"/>
            <a:ext cx="1980220" cy="14121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43557"/>
            <a:ext cx="5472608" cy="1071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11709"/>
            <a:ext cx="5976664" cy="1499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601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15118" y="1511362"/>
            <a:ext cx="936104" cy="2120777"/>
          </a:xfrm>
          <a:prstGeom prst="rect">
            <a:avLst/>
          </a:prstGeom>
        </p:spPr>
      </p:pic>
      <p:sp>
        <p:nvSpPr>
          <p:cNvPr id="26" name="Freeform 6"/>
          <p:cNvSpPr>
            <a:spLocks noChangeArrowheads="1"/>
          </p:cNvSpPr>
          <p:nvPr/>
        </p:nvSpPr>
        <p:spPr bwMode="auto">
          <a:xfrm>
            <a:off x="2994542" y="2434670"/>
            <a:ext cx="497338" cy="493749"/>
          </a:xfrm>
          <a:custGeom>
            <a:avLst/>
            <a:gdLst>
              <a:gd name="T0" fmla="*/ 425 w 444"/>
              <a:gd name="T1" fmla="*/ 17 h 435"/>
              <a:gd name="T2" fmla="*/ 425 w 444"/>
              <a:gd name="T3" fmla="*/ 17 h 435"/>
              <a:gd name="T4" fmla="*/ 345 w 444"/>
              <a:gd name="T5" fmla="*/ 35 h 435"/>
              <a:gd name="T6" fmla="*/ 0 w 444"/>
              <a:gd name="T7" fmla="*/ 222 h 435"/>
              <a:gd name="T8" fmla="*/ 195 w 444"/>
              <a:gd name="T9" fmla="*/ 248 h 435"/>
              <a:gd name="T10" fmla="*/ 221 w 444"/>
              <a:gd name="T11" fmla="*/ 434 h 435"/>
              <a:gd name="T12" fmla="*/ 399 w 444"/>
              <a:gd name="T13" fmla="*/ 89 h 435"/>
              <a:gd name="T14" fmla="*/ 425 w 444"/>
              <a:gd name="T15" fmla="*/ 17 h 435"/>
              <a:gd name="T16" fmla="*/ 381 w 444"/>
              <a:gd name="T17" fmla="*/ 62 h 435"/>
              <a:gd name="T18" fmla="*/ 381 w 444"/>
              <a:gd name="T19" fmla="*/ 62 h 435"/>
              <a:gd name="T20" fmla="*/ 239 w 444"/>
              <a:gd name="T21" fmla="*/ 319 h 435"/>
              <a:gd name="T22" fmla="*/ 230 w 444"/>
              <a:gd name="T23" fmla="*/ 204 h 435"/>
              <a:gd name="T24" fmla="*/ 381 w 444"/>
              <a:gd name="T25" fmla="*/ 62 h 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44" h="435">
                <a:moveTo>
                  <a:pt x="425" y="17"/>
                </a:moveTo>
                <a:lnTo>
                  <a:pt x="425" y="17"/>
                </a:lnTo>
                <a:cubicBezTo>
                  <a:pt x="408" y="0"/>
                  <a:pt x="399" y="17"/>
                  <a:pt x="345" y="35"/>
                </a:cubicBezTo>
                <a:cubicBezTo>
                  <a:pt x="221" y="97"/>
                  <a:pt x="0" y="222"/>
                  <a:pt x="0" y="222"/>
                </a:cubicBezTo>
                <a:cubicBezTo>
                  <a:pt x="195" y="248"/>
                  <a:pt x="195" y="248"/>
                  <a:pt x="195" y="248"/>
                </a:cubicBezTo>
                <a:cubicBezTo>
                  <a:pt x="221" y="434"/>
                  <a:pt x="221" y="434"/>
                  <a:pt x="221" y="434"/>
                </a:cubicBezTo>
                <a:cubicBezTo>
                  <a:pt x="221" y="434"/>
                  <a:pt x="345" y="222"/>
                  <a:pt x="399" y="89"/>
                </a:cubicBezTo>
                <a:cubicBezTo>
                  <a:pt x="425" y="44"/>
                  <a:pt x="443" y="26"/>
                  <a:pt x="425" y="17"/>
                </a:cubicBezTo>
                <a:close/>
                <a:moveTo>
                  <a:pt x="381" y="62"/>
                </a:moveTo>
                <a:lnTo>
                  <a:pt x="381" y="62"/>
                </a:lnTo>
                <a:cubicBezTo>
                  <a:pt x="239" y="319"/>
                  <a:pt x="239" y="319"/>
                  <a:pt x="239" y="319"/>
                </a:cubicBezTo>
                <a:cubicBezTo>
                  <a:pt x="230" y="204"/>
                  <a:pt x="230" y="204"/>
                  <a:pt x="230" y="204"/>
                </a:cubicBezTo>
                <a:lnTo>
                  <a:pt x="381" y="62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wrap="none" anchor="ctr"/>
          <a:lstStyle/>
          <a:p>
            <a:pPr defTabSz="53467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 sz="3200">
              <a:solidFill>
                <a:schemeClr val="tx2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707904" y="2345926"/>
            <a:ext cx="2664296" cy="582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spc="3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给你提个醒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8817"/>
            <a:ext cx="2376264" cy="62533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2586" y="3219822"/>
            <a:ext cx="1939453" cy="1635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563638"/>
            <a:ext cx="6408712" cy="19746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907704" y="3723878"/>
            <a:ext cx="3672408" cy="80638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1032114"/>
            <a:ext cx="3591543" cy="35185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B15C0558-B715-37BC-BDF2-F70A1D7CF0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0272" y="3517122"/>
            <a:ext cx="1980220" cy="14121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544" y="528977"/>
            <a:ext cx="5832648" cy="38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34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3568" y="411510"/>
            <a:ext cx="6696744" cy="94454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4379" y="1384319"/>
            <a:ext cx="6696744" cy="41484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560" y="1815508"/>
            <a:ext cx="5496612" cy="9722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9978" y="2808469"/>
            <a:ext cx="4972884" cy="4726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1280" y="2715451"/>
            <a:ext cx="1796603" cy="77145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colorTemperature colorTemp="53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2787" y="3547984"/>
            <a:ext cx="5355385" cy="1080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B15C0558-B715-37BC-BDF2-F70A1D7CF01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20272" y="3517122"/>
            <a:ext cx="1980220" cy="14121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078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平行四边形 2"/>
          <p:cNvSpPr/>
          <p:nvPr/>
        </p:nvSpPr>
        <p:spPr>
          <a:xfrm>
            <a:off x="179512" y="1563638"/>
            <a:ext cx="2722916" cy="1944885"/>
          </a:xfrm>
          <a:custGeom>
            <a:avLst/>
            <a:gdLst>
              <a:gd name="connsiteX0" fmla="*/ 0 w 3855910"/>
              <a:gd name="connsiteY0" fmla="*/ 6532 h 1764300"/>
              <a:gd name="connsiteX1" fmla="*/ 3855910 w 3855910"/>
              <a:gd name="connsiteY1" fmla="*/ 0 h 1764300"/>
              <a:gd name="connsiteX2" fmla="*/ 3271473 w 3855910"/>
              <a:gd name="connsiteY2" fmla="*/ 1764300 h 1764300"/>
              <a:gd name="connsiteX3" fmla="*/ 0 w 3855910"/>
              <a:gd name="connsiteY3" fmla="*/ 1764300 h 1764300"/>
              <a:gd name="connsiteX4" fmla="*/ 0 w 3855910"/>
              <a:gd name="connsiteY4" fmla="*/ 6532 h 176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5910" h="1764300">
                <a:moveTo>
                  <a:pt x="0" y="6532"/>
                </a:moveTo>
                <a:lnTo>
                  <a:pt x="3855910" y="0"/>
                </a:lnTo>
                <a:lnTo>
                  <a:pt x="3271473" y="1764300"/>
                </a:lnTo>
                <a:lnTo>
                  <a:pt x="0" y="1764300"/>
                </a:lnTo>
                <a:lnTo>
                  <a:pt x="0" y="6532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716255" y="1765117"/>
            <a:ext cx="1541926" cy="1541926"/>
            <a:chOff x="400614" y="153236"/>
            <a:chExt cx="1914458" cy="1914458"/>
          </a:xfrm>
        </p:grpSpPr>
        <p:grpSp>
          <p:nvGrpSpPr>
            <p:cNvPr id="43" name="组合 42"/>
            <p:cNvGrpSpPr/>
            <p:nvPr/>
          </p:nvGrpSpPr>
          <p:grpSpPr>
            <a:xfrm>
              <a:off x="400614" y="153236"/>
              <a:ext cx="1914458" cy="1914458"/>
              <a:chOff x="1677608" y="2996952"/>
              <a:chExt cx="1395643" cy="1395643"/>
            </a:xfrm>
          </p:grpSpPr>
          <p:sp>
            <p:nvSpPr>
              <p:cNvPr id="45" name="Oval 60"/>
              <p:cNvSpPr>
                <a:spLocks noChangeAspect="1"/>
              </p:cNvSpPr>
              <p:nvPr/>
            </p:nvSpPr>
            <p:spPr>
              <a:xfrm>
                <a:off x="1677608" y="2996952"/>
                <a:ext cx="1395643" cy="1395643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1000"/>
                    </a:schemeClr>
                  </a:gs>
                  <a:gs pos="0">
                    <a:schemeClr val="bg1">
                      <a:lumMod val="99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317500" dist="1143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6" name="Oval 29"/>
              <p:cNvSpPr>
                <a:spLocks noChangeAspect="1"/>
              </p:cNvSpPr>
              <p:nvPr/>
            </p:nvSpPr>
            <p:spPr>
              <a:xfrm>
                <a:off x="1850114" y="3197842"/>
                <a:ext cx="1050630" cy="1050630"/>
              </a:xfrm>
              <a:prstGeom prst="ellipse">
                <a:avLst/>
              </a:prstGeom>
              <a:blipFill>
                <a:blip r:embed="rId3"/>
                <a:tile tx="0" ty="0" sx="100000" sy="100000" flip="none" algn="tl"/>
              </a:blipFill>
              <a:ln w="120650">
                <a:gradFill flip="none" rotWithShape="1">
                  <a:gsLst>
                    <a:gs pos="0">
                      <a:schemeClr val="bg1">
                        <a:lumMod val="78000"/>
                      </a:schemeClr>
                    </a:gs>
                    <a:gs pos="100000">
                      <a:schemeClr val="bg1">
                        <a:lumMod val="98000"/>
                      </a:schemeClr>
                    </a:gs>
                  </a:gsLst>
                  <a:lin ang="5400000" scaled="1"/>
                  <a:tileRect/>
                </a:gradFill>
              </a:ln>
              <a:effectLst>
                <a:innerShdw blurRad="330200" dist="165100" dir="16200000">
                  <a:prstClr val="black">
                    <a:alpha val="53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endParaRPr>
              </a:p>
            </p:txBody>
          </p:sp>
        </p:grpSp>
        <p:sp>
          <p:nvSpPr>
            <p:cNvPr id="44" name="Rectangle 9"/>
            <p:cNvSpPr/>
            <p:nvPr/>
          </p:nvSpPr>
          <p:spPr>
            <a:xfrm>
              <a:off x="696752" y="764216"/>
              <a:ext cx="1350150" cy="692497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/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四</a:t>
              </a:r>
            </a:p>
          </p:txBody>
        </p:sp>
      </p:grpSp>
      <p:sp>
        <p:nvSpPr>
          <p:cNvPr id="47" name="平行四边形 39"/>
          <p:cNvSpPr/>
          <p:nvPr/>
        </p:nvSpPr>
        <p:spPr>
          <a:xfrm>
            <a:off x="2448768" y="1567237"/>
            <a:ext cx="6264696" cy="1937684"/>
          </a:xfrm>
          <a:custGeom>
            <a:avLst/>
            <a:gdLst/>
            <a:ahLst/>
            <a:cxnLst/>
            <a:rect l="l" t="t" r="r" b="b"/>
            <a:pathLst>
              <a:path w="5703525" h="1757768">
                <a:moveTo>
                  <a:pt x="415097" y="0"/>
                </a:moveTo>
                <a:lnTo>
                  <a:pt x="5703525" y="0"/>
                </a:lnTo>
                <a:lnTo>
                  <a:pt x="5703525" y="1757768"/>
                </a:lnTo>
                <a:lnTo>
                  <a:pt x="0" y="1757768"/>
                </a:lnTo>
                <a:close/>
              </a:path>
            </a:pathLst>
          </a:cu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2811977" y="2197525"/>
            <a:ext cx="5071006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44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概率与统计部分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7494"/>
            <a:ext cx="2016224" cy="5305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circle/>
      </p:transition>
    </mc:Choice>
    <mc:Fallback xmlns="">
      <p:transition spd="slow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98F34921-8F9F-AC27-759B-4D91039369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7494"/>
            <a:ext cx="2016224" cy="530585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="" xmlns:a16="http://schemas.microsoft.com/office/drawing/2014/main" id="{EC23A354-8CF9-22FE-EC34-8B60B02A21BD}"/>
              </a:ext>
            </a:extLst>
          </p:cNvPr>
          <p:cNvGrpSpPr/>
          <p:nvPr/>
        </p:nvGrpSpPr>
        <p:grpSpPr>
          <a:xfrm>
            <a:off x="323528" y="843558"/>
            <a:ext cx="4947193" cy="378042"/>
            <a:chOff x="323528" y="843558"/>
            <a:chExt cx="4947193" cy="378042"/>
          </a:xfrm>
        </p:grpSpPr>
        <p:sp>
          <p:nvSpPr>
            <p:cNvPr id="3" name="Text Placeholder 4">
              <a:extLst>
                <a:ext uri="{FF2B5EF4-FFF2-40B4-BE49-F238E27FC236}">
                  <a16:creationId xmlns="" xmlns:a16="http://schemas.microsoft.com/office/drawing/2014/main" id="{1DBDE200-5974-E054-6347-CAF4013B3E73}"/>
                </a:ext>
              </a:extLst>
            </p:cNvPr>
            <p:cNvSpPr txBox="1">
              <a:spLocks/>
            </p:cNvSpPr>
            <p:nvPr/>
          </p:nvSpPr>
          <p:spPr>
            <a:xfrm>
              <a:off x="323528" y="843558"/>
              <a:ext cx="4947193" cy="37804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sz="2400" b="1" dirty="0">
                  <a:solidFill>
                    <a:srgbClr val="C00000"/>
                  </a:solidFill>
                  <a:latin typeface="华文隶书" panose="02010800040101010101" pitchFamily="2" charset="-122"/>
                  <a:ea typeface="华文隶书" panose="02010800040101010101" pitchFamily="2" charset="-122"/>
                </a:rPr>
                <a:t>四</a:t>
              </a:r>
              <a:r>
                <a:rPr lang="en-US" altLang="zh-CN" sz="2400" b="1" dirty="0">
                  <a:solidFill>
                    <a:srgbClr val="C00000"/>
                  </a:solidFill>
                  <a:latin typeface="华文隶书" panose="02010800040101010101" pitchFamily="2" charset="-122"/>
                  <a:ea typeface="华文隶书" panose="02010800040101010101" pitchFamily="2" charset="-122"/>
                </a:rPr>
                <a:t>.</a:t>
              </a:r>
              <a:r>
                <a:rPr lang="zh-CN" altLang="en-US" sz="2400" b="1" dirty="0">
                  <a:solidFill>
                    <a:srgbClr val="C00000"/>
                  </a:solidFill>
                  <a:latin typeface="华文隶书" panose="02010800040101010101" pitchFamily="2" charset="-122"/>
                  <a:ea typeface="华文隶书" panose="02010800040101010101" pitchFamily="2" charset="-122"/>
                </a:rPr>
                <a:t> 概率统计部分温馨提醒</a:t>
              </a:r>
              <a:endParaRPr lang="en-GB" sz="2400" b="1" dirty="0">
                <a:solidFill>
                  <a:srgbClr val="C00000"/>
                </a:solidFill>
                <a:latin typeface="华文隶书" panose="02010800040101010101" pitchFamily="2" charset="-122"/>
                <a:ea typeface="华文隶书" panose="02010800040101010101" pitchFamily="2" charset="-122"/>
              </a:endParaRPr>
            </a:p>
          </p:txBody>
        </p:sp>
        <p:cxnSp>
          <p:nvCxnSpPr>
            <p:cNvPr id="4" name="直接连接符 3">
              <a:extLst>
                <a:ext uri="{FF2B5EF4-FFF2-40B4-BE49-F238E27FC236}">
                  <a16:creationId xmlns="" xmlns:a16="http://schemas.microsoft.com/office/drawing/2014/main" id="{FC4A25FC-727B-E4AD-2EEC-994631234EA8}"/>
                </a:ext>
              </a:extLst>
            </p:cNvPr>
            <p:cNvCxnSpPr>
              <a:cxnSpLocks/>
            </p:cNvCxnSpPr>
            <p:nvPr/>
          </p:nvCxnSpPr>
          <p:spPr>
            <a:xfrm>
              <a:off x="323528" y="1203598"/>
              <a:ext cx="3672408" cy="0"/>
            </a:xfrm>
            <a:prstGeom prst="line">
              <a:avLst/>
            </a:prstGeom>
            <a:ln w="57150" cmpd="dbl">
              <a:solidFill>
                <a:srgbClr val="BE000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971AA85F-A94B-4D9D-B49D-6ADAA79DCB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0272" y="3435846"/>
            <a:ext cx="1980220" cy="14121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333375" y="1419622"/>
                <a:ext cx="8276306" cy="30469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1200" b="1" kern="100" dirty="0"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1.</a:t>
                </a:r>
                <a:r>
                  <a:rPr lang="zh-CN" altLang="en-US" sz="1200" b="1" kern="100" dirty="0"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分层抽样又叫什么抽样？分层抽样的平均数和方差公式是什么？</a:t>
                </a:r>
                <a:endParaRPr lang="en-US" altLang="zh-CN" sz="1200" b="1" kern="100" dirty="0"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endParaRPr lang="en-US" altLang="zh-CN" sz="1200" b="1" kern="100" dirty="0"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r>
                  <a:rPr lang="en-US" altLang="zh-CN" sz="1200" b="1" kern="100" dirty="0"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2.</a:t>
                </a:r>
                <a:r>
                  <a:rPr lang="zh-CN" altLang="en-US" sz="1200" b="1" kern="100" dirty="0"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百分位数如何计算？第</a:t>
                </a:r>
                <a:r>
                  <a:rPr lang="en-US" altLang="zh-CN" sz="1200" b="1" kern="100" dirty="0"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25</a:t>
                </a:r>
                <a:r>
                  <a:rPr lang="zh-CN" altLang="en-US" sz="1200" b="1" kern="100" dirty="0"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百分位数也叫第一四分位数或下四分位数；第</a:t>
                </a:r>
                <a:r>
                  <a:rPr lang="en-US" altLang="zh-CN" sz="1200" b="1" kern="100" dirty="0"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75</a:t>
                </a:r>
                <a:r>
                  <a:rPr lang="zh-CN" altLang="en-US" sz="1200" b="1" kern="100" dirty="0"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百分位数也叫第三四分位数</a:t>
                </a:r>
                <a:r>
                  <a:rPr lang="zh-CN" altLang="en-US" sz="1200" b="1" kern="100" dirty="0" smtClean="0"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或上四</a:t>
                </a:r>
                <a:r>
                  <a:rPr lang="zh-CN" altLang="en-US" sz="1200" b="1" kern="100" dirty="0"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分位数，你    知道吗？</a:t>
                </a:r>
                <a:endParaRPr lang="en-US" altLang="zh-CN" sz="1200" b="1" kern="100" dirty="0"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endParaRPr lang="en-US" altLang="zh-CN" sz="1200" b="1" kern="100" dirty="0"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r>
                  <a:rPr lang="en-US" altLang="zh-CN" sz="1200" b="1" kern="100" dirty="0"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3.</a:t>
                </a:r>
                <a:r>
                  <a:rPr lang="zh-CN" altLang="en-US" sz="1200" b="1" kern="100" dirty="0"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频率分布直方图纵坐标代表的是什么？在频率分布直方图里如何求平均数，中位数，众数？</a:t>
                </a:r>
                <a:endParaRPr lang="en-US" altLang="zh-CN" sz="1200" b="1" kern="100" dirty="0"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endParaRPr lang="en-US" altLang="zh-CN" sz="1200" b="1" kern="100" dirty="0"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r>
                  <a:rPr lang="en-US" altLang="zh-CN" sz="1200" b="1" kern="100" dirty="0"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4.</a:t>
                </a:r>
                <a:r>
                  <a:rPr lang="zh-CN" altLang="en-US" sz="1200" b="1" kern="100" dirty="0"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如何判断互斥事件，对立事件，相互独立事件？</a:t>
                </a:r>
                <a:endParaRPr lang="en-US" altLang="zh-CN" sz="1200" b="1" kern="100" dirty="0"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endParaRPr lang="en-US" altLang="zh-CN" sz="1200" b="1" kern="100" dirty="0"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r>
                  <a:rPr lang="en-US" altLang="zh-CN" sz="1200" b="1" kern="100" dirty="0"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5.</a:t>
                </a:r>
                <a:r>
                  <a:rPr lang="zh-CN" altLang="en-US" sz="1200" b="1" kern="100" dirty="0"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事件</a:t>
                </a:r>
                <a:r>
                  <a:rPr lang="en-US" altLang="zh-CN" sz="1200" b="1" kern="100" dirty="0"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A</a:t>
                </a:r>
                <a:r>
                  <a:rPr lang="zh-CN" altLang="en-US" sz="1200" b="1" kern="100" dirty="0"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1200" b="1" kern="100" dirty="0"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B</a:t>
                </a:r>
                <a:r>
                  <a:rPr lang="zh-CN" altLang="en-US" sz="1200" b="1" kern="100" dirty="0"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相互独立，那么事件</a:t>
                </a:r>
                <a:r>
                  <a:rPr lang="en-US" altLang="zh-CN" sz="1200" b="1" kern="100" dirty="0"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A</a:t>
                </a:r>
                <a:r>
                  <a:rPr lang="zh-CN" altLang="en-US" sz="1200" b="1" kern="100" dirty="0"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与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zh-CN" altLang="en-US" sz="1200" b="1" i="1" kern="100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1200" b="1" i="1" kern="100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</m:acc>
                  </m:oMath>
                </a14:m>
                <a:r>
                  <a:rPr lang="zh-CN" altLang="en-US" sz="1200" b="1" kern="100" dirty="0"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，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zh-CN" altLang="en-US" sz="1200" b="1" i="1" kern="100" dirty="0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1200" b="1" i="1" kern="100" dirty="0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</m:acc>
                  </m:oMath>
                </a14:m>
                <a:r>
                  <a:rPr lang="zh-CN" altLang="en-US" sz="1200" b="1" kern="100" dirty="0"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1200" b="1" kern="100" dirty="0"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B</a:t>
                </a:r>
                <a:r>
                  <a:rPr lang="zh-CN" altLang="en-US" sz="1200" b="1" kern="100" dirty="0"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，</a:t>
                </a:r>
                <a:r>
                  <a:rPr lang="zh-CN" altLang="en-US" sz="1200" b="1" kern="100" dirty="0">
                    <a:ea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zh-CN" altLang="en-US" sz="1200" b="1" i="1" kern="100" dirty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1200" b="1" i="1" kern="100" dirty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</m:acc>
                  </m:oMath>
                </a14:m>
                <a:r>
                  <a:rPr lang="zh-CN" altLang="en-US" sz="1200" b="1" kern="100" dirty="0"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与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zh-CN" altLang="en-US" sz="1200" b="1" i="1" kern="10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1200" b="1" i="1" kern="10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</m:acc>
                  </m:oMath>
                </a14:m>
                <a:r>
                  <a:rPr lang="zh-CN" altLang="en-US" sz="1200" b="1" kern="100" dirty="0"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相互独立吗？</a:t>
                </a:r>
                <a:endParaRPr lang="en-US" altLang="zh-CN" sz="1200" b="1" kern="100" dirty="0"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endParaRPr lang="en-US" altLang="zh-CN" sz="1200" dirty="0"/>
              </a:p>
              <a:p>
                <a:r>
                  <a:rPr lang="en-US" altLang="zh-CN" sz="1200" b="1" kern="100" dirty="0"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6.</a:t>
                </a:r>
                <a:r>
                  <a:rPr lang="zh-CN" altLang="zh-CN" sz="1200" b="1" kern="100" dirty="0"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条件概率</a:t>
                </a:r>
                <a:r>
                  <a:rPr lang="zh-CN" altLang="en-US" sz="1200" b="1" kern="100" dirty="0"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、概率乘法、全概率、贝叶斯的</a:t>
                </a:r>
                <a:r>
                  <a:rPr lang="zh-CN" altLang="zh-CN" sz="1200" b="1" kern="100" dirty="0"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公式是什么？</a:t>
                </a:r>
                <a:r>
                  <a:rPr lang="zh-CN" altLang="en-US" sz="1200" b="1" kern="100" dirty="0"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能否举例说明</a:t>
                </a:r>
                <a:r>
                  <a:rPr lang="zh-CN" altLang="zh-CN" sz="1200" b="1" kern="100" dirty="0"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公式的应用</a:t>
                </a:r>
                <a:r>
                  <a:rPr lang="zh-CN" altLang="en-US" sz="1200" b="1" kern="100" dirty="0"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？</a:t>
                </a:r>
                <a:endParaRPr lang="en-US" altLang="zh-CN" sz="1200" b="1" kern="100" dirty="0"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endParaRPr lang="en-US" altLang="zh-CN" sz="1200" dirty="0"/>
              </a:p>
              <a:p>
                <a:r>
                  <a:rPr lang="en-US" altLang="zh-CN" sz="1200" dirty="0"/>
                  <a:t>7.</a:t>
                </a:r>
                <a:r>
                  <a:rPr lang="zh-CN" altLang="en-US" sz="1200" dirty="0"/>
                  <a:t>若</a:t>
                </a:r>
                <a:r>
                  <a:rPr lang="en-US" altLang="zh-CN" sz="1200" dirty="0"/>
                  <a:t>X</a:t>
                </a:r>
                <a:r>
                  <a:rPr lang="zh-CN" altLang="en-US" sz="1200" dirty="0"/>
                  <a:t>是一个离散型随机变量，则</a:t>
                </a:r>
                <a:r>
                  <a:rPr lang="en-US" altLang="zh-CN" sz="1200" dirty="0"/>
                  <a:t>Y=</a:t>
                </a:r>
                <a:r>
                  <a:rPr lang="en-US" altLang="zh-CN" sz="1200" dirty="0" err="1"/>
                  <a:t>aX+b</a:t>
                </a:r>
                <a:r>
                  <a:rPr lang="zh-CN" altLang="en-US" sz="1200" dirty="0"/>
                  <a:t>也是离散型随机变量吗？若是，</a:t>
                </a:r>
                <a:r>
                  <a:rPr lang="en-US" altLang="zh-CN" sz="1200" dirty="0"/>
                  <a:t>Y</a:t>
                </a:r>
                <a:r>
                  <a:rPr lang="zh-CN" altLang="en-US" sz="1200" dirty="0"/>
                  <a:t>的期望方差公式是什么？</a:t>
                </a:r>
                <a:endParaRPr lang="en-US" altLang="zh-CN" sz="1200" dirty="0"/>
              </a:p>
              <a:p>
                <a:endParaRPr lang="zh-CN" altLang="zh-CN" sz="1200" dirty="0"/>
              </a:p>
              <a:p>
                <a:endParaRPr lang="zh-CN" altLang="en-US" sz="1200" b="1" dirty="0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375" y="1419622"/>
                <a:ext cx="8276306" cy="3046988"/>
              </a:xfrm>
              <a:prstGeom prst="rect">
                <a:avLst/>
              </a:prstGeom>
              <a:blipFill rotWithShape="0">
                <a:blip r:embed="rId5"/>
                <a:stretch>
                  <a:fillRect l="-74" r="-7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独立性检验中，如何画</a:t>
            </a:r>
            <a:endParaRPr kumimoji="0" 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2" name="对象 11"/>
          <p:cNvGraphicFramePr>
            <a:graphicFrameLocks noChangeAspect="1"/>
          </p:cNvGraphicFramePr>
          <p:nvPr/>
        </p:nvGraphicFramePr>
        <p:xfrm>
          <a:off x="0" y="457200"/>
          <a:ext cx="33337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r:id="rId6" imgW="317087" imgH="164885" progId="Equation.3">
                  <p:embed/>
                </p:oleObj>
              </mc:Choice>
              <mc:Fallback>
                <p:oleObj r:id="rId6" imgW="317087" imgH="164885" progId="Equation.3">
                  <p:embed/>
                  <p:pic>
                    <p:nvPicPr>
                      <p:cNvPr id="12" name="对象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57200"/>
                        <a:ext cx="333375" cy="161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4529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98F34921-8F9F-AC27-759B-4D91039369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7494"/>
            <a:ext cx="2016224" cy="530585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="" xmlns:a16="http://schemas.microsoft.com/office/drawing/2014/main" id="{EC23A354-8CF9-22FE-EC34-8B60B02A21BD}"/>
              </a:ext>
            </a:extLst>
          </p:cNvPr>
          <p:cNvGrpSpPr/>
          <p:nvPr/>
        </p:nvGrpSpPr>
        <p:grpSpPr>
          <a:xfrm>
            <a:off x="323528" y="843558"/>
            <a:ext cx="4947193" cy="378042"/>
            <a:chOff x="323528" y="843558"/>
            <a:chExt cx="4947193" cy="378042"/>
          </a:xfrm>
        </p:grpSpPr>
        <p:sp>
          <p:nvSpPr>
            <p:cNvPr id="3" name="Text Placeholder 4">
              <a:extLst>
                <a:ext uri="{FF2B5EF4-FFF2-40B4-BE49-F238E27FC236}">
                  <a16:creationId xmlns="" xmlns:a16="http://schemas.microsoft.com/office/drawing/2014/main" id="{1DBDE200-5974-E054-6347-CAF4013B3E73}"/>
                </a:ext>
              </a:extLst>
            </p:cNvPr>
            <p:cNvSpPr txBox="1">
              <a:spLocks/>
            </p:cNvSpPr>
            <p:nvPr/>
          </p:nvSpPr>
          <p:spPr>
            <a:xfrm>
              <a:off x="323528" y="843558"/>
              <a:ext cx="4947193" cy="37804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sz="2400" b="1" dirty="0">
                  <a:solidFill>
                    <a:srgbClr val="C00000"/>
                  </a:solidFill>
                  <a:latin typeface="华文隶书" panose="02010800040101010101" pitchFamily="2" charset="-122"/>
                  <a:ea typeface="华文隶书" panose="02010800040101010101" pitchFamily="2" charset="-122"/>
                </a:rPr>
                <a:t>四</a:t>
              </a:r>
              <a:r>
                <a:rPr lang="en-US" altLang="zh-CN" sz="2400" b="1" dirty="0">
                  <a:solidFill>
                    <a:srgbClr val="C00000"/>
                  </a:solidFill>
                  <a:latin typeface="华文隶书" panose="02010800040101010101" pitchFamily="2" charset="-122"/>
                  <a:ea typeface="华文隶书" panose="02010800040101010101" pitchFamily="2" charset="-122"/>
                </a:rPr>
                <a:t>.</a:t>
              </a:r>
              <a:r>
                <a:rPr lang="zh-CN" altLang="en-US" sz="2400" b="1" dirty="0">
                  <a:solidFill>
                    <a:srgbClr val="C00000"/>
                  </a:solidFill>
                  <a:latin typeface="华文隶书" panose="02010800040101010101" pitchFamily="2" charset="-122"/>
                  <a:ea typeface="华文隶书" panose="02010800040101010101" pitchFamily="2" charset="-122"/>
                </a:rPr>
                <a:t> 概率统计部分温馨提醒</a:t>
              </a:r>
              <a:endParaRPr lang="en-GB" sz="2400" b="1" dirty="0">
                <a:solidFill>
                  <a:srgbClr val="C00000"/>
                </a:solidFill>
                <a:latin typeface="华文隶书" panose="02010800040101010101" pitchFamily="2" charset="-122"/>
                <a:ea typeface="华文隶书" panose="02010800040101010101" pitchFamily="2" charset="-122"/>
              </a:endParaRPr>
            </a:p>
          </p:txBody>
        </p:sp>
        <p:cxnSp>
          <p:nvCxnSpPr>
            <p:cNvPr id="4" name="直接连接符 3">
              <a:extLst>
                <a:ext uri="{FF2B5EF4-FFF2-40B4-BE49-F238E27FC236}">
                  <a16:creationId xmlns="" xmlns:a16="http://schemas.microsoft.com/office/drawing/2014/main" id="{FC4A25FC-727B-E4AD-2EEC-994631234EA8}"/>
                </a:ext>
              </a:extLst>
            </p:cNvPr>
            <p:cNvCxnSpPr>
              <a:cxnSpLocks/>
            </p:cNvCxnSpPr>
            <p:nvPr/>
          </p:nvCxnSpPr>
          <p:spPr>
            <a:xfrm>
              <a:off x="323528" y="1203598"/>
              <a:ext cx="3672408" cy="0"/>
            </a:xfrm>
            <a:prstGeom prst="line">
              <a:avLst/>
            </a:prstGeom>
            <a:ln w="57150" cmpd="dbl">
              <a:solidFill>
                <a:srgbClr val="BE000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971AA85F-A94B-4D9D-B49D-6ADAA79DC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272" y="3435846"/>
            <a:ext cx="1980220" cy="14121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323528" y="1581640"/>
                <a:ext cx="7808845" cy="1754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1200" b="1" kern="100" dirty="0"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8.</a:t>
                </a:r>
                <a:r>
                  <a:rPr lang="zh-CN" altLang="zh-CN" sz="1200" dirty="0"/>
                  <a:t>二项分布</a:t>
                </a:r>
                <a:r>
                  <a:rPr lang="zh-CN" altLang="en-US" sz="1200" dirty="0"/>
                  <a:t>、超几何分布、</a:t>
                </a:r>
                <a:r>
                  <a:rPr lang="zh-CN" altLang="zh-CN" sz="1200" dirty="0"/>
                  <a:t>与正</a:t>
                </a:r>
                <a:r>
                  <a:rPr lang="zh-CN" altLang="en-US" sz="1200" dirty="0"/>
                  <a:t>态</a:t>
                </a:r>
                <a:r>
                  <a:rPr lang="zh-CN" altLang="zh-CN" sz="1200" dirty="0"/>
                  <a:t>分布的符号表示是什么？二项分布的期望，方差公式是什么？超几何分布的期望公式是什么？</a:t>
                </a:r>
                <a:endParaRPr lang="en-US" altLang="zh-CN" sz="1200" dirty="0"/>
              </a:p>
              <a:p>
                <a:endParaRPr lang="en-US" altLang="zh-CN" sz="1200" dirty="0"/>
              </a:p>
              <a:p>
                <a:r>
                  <a:rPr lang="en-US" altLang="zh-CN" sz="1200" dirty="0"/>
                  <a:t>9.</a:t>
                </a:r>
                <a:r>
                  <a:rPr lang="zh-CN" altLang="en-US" sz="1200" dirty="0"/>
                  <a:t>二项分布的概率公式是什么？二项分布概率的最值公式是什么？</a:t>
                </a:r>
                <a:endParaRPr lang="en-US" altLang="zh-CN" sz="1200" dirty="0"/>
              </a:p>
              <a:p>
                <a:endParaRPr lang="en-US" altLang="zh-CN" sz="1200" b="1" kern="100" dirty="0"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r>
                  <a:rPr lang="en-US" altLang="zh-CN" sz="1200" dirty="0"/>
                  <a:t>10.</a:t>
                </a:r>
                <a:r>
                  <a:rPr lang="zh-CN" altLang="en-US" sz="1200" dirty="0"/>
                  <a:t>回归直线方程一定过哪个点？回归系数与相关系数的意义是什么？</a:t>
                </a:r>
                <a:endParaRPr lang="en-US" altLang="zh-CN" sz="1200" dirty="0"/>
              </a:p>
              <a:p>
                <a:endParaRPr lang="en-US" altLang="zh-CN" sz="1200" dirty="0"/>
              </a:p>
              <a:p>
                <a:r>
                  <a:rPr lang="en-US" altLang="zh-CN" sz="1200" dirty="0"/>
                  <a:t>11.</a:t>
                </a:r>
                <a:r>
                  <a:rPr lang="zh-CN" altLang="zh-CN" sz="1200" dirty="0"/>
                  <a:t>独立性检验中，如何画</a:t>
                </a:r>
                <a:r>
                  <a:rPr lang="en-US" altLang="zh-CN" sz="1200" dirty="0"/>
                  <a:t>2</a:t>
                </a:r>
                <a14:m>
                  <m:oMath xmlns:m="http://schemas.openxmlformats.org/officeDocument/2006/math">
                    <m:r>
                      <a:rPr lang="en-US" altLang="zh-CN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zh-CN" sz="1200" dirty="0"/>
                  <a:t>2</a:t>
                </a:r>
                <a:r>
                  <a:rPr lang="zh-CN" altLang="zh-CN" sz="1200" dirty="0"/>
                  <a:t>列联表？“在犯错误的概率不超过</a:t>
                </a:r>
                <a:r>
                  <a:rPr lang="en-US" altLang="zh-CN" sz="1200" dirty="0"/>
                  <a:t>5%</a:t>
                </a:r>
                <a:r>
                  <a:rPr lang="zh-CN" altLang="zh-CN" sz="1200" dirty="0"/>
                  <a:t>的前提下能否判断</a:t>
                </a:r>
                <a:r>
                  <a:rPr lang="en-US" altLang="zh-CN" sz="1200" dirty="0"/>
                  <a:t>A</a:t>
                </a:r>
                <a:r>
                  <a:rPr lang="zh-CN" altLang="zh-CN" sz="1200" dirty="0"/>
                  <a:t>与</a:t>
                </a:r>
                <a:r>
                  <a:rPr lang="en-US" altLang="zh-CN" sz="1200" dirty="0"/>
                  <a:t>B</a:t>
                </a:r>
                <a:r>
                  <a:rPr lang="zh-CN" altLang="zh-CN" sz="1200" dirty="0"/>
                  <a:t>有关”与“是否有</a:t>
                </a:r>
                <a:r>
                  <a:rPr lang="en-US" altLang="zh-CN" sz="1200" dirty="0"/>
                  <a:t>95%</a:t>
                </a:r>
                <a:r>
                  <a:rPr lang="zh-CN" altLang="zh-CN" sz="1200" dirty="0"/>
                  <a:t>的把握认为</a:t>
                </a:r>
                <a:r>
                  <a:rPr lang="en-US" altLang="zh-CN" sz="1200" dirty="0"/>
                  <a:t>A</a:t>
                </a:r>
                <a:r>
                  <a:rPr lang="zh-CN" altLang="zh-CN" sz="1200" dirty="0"/>
                  <a:t>与</a:t>
                </a:r>
                <a:r>
                  <a:rPr lang="en-US" altLang="zh-CN" sz="1200" dirty="0"/>
                  <a:t>B</a:t>
                </a:r>
                <a:r>
                  <a:rPr lang="zh-CN" altLang="zh-CN" sz="1200" dirty="0"/>
                  <a:t>有关”是否等价？</a:t>
                </a: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1581640"/>
                <a:ext cx="7808845" cy="1754326"/>
              </a:xfrm>
              <a:prstGeom prst="rect">
                <a:avLst/>
              </a:prstGeom>
              <a:blipFill rotWithShape="0">
                <a:blip r:embed="rId4"/>
                <a:stretch>
                  <a:fillRect t="-347" r="-78" b="-17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368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544" y="699542"/>
            <a:ext cx="4895850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04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平行四边形 2"/>
          <p:cNvSpPr/>
          <p:nvPr/>
        </p:nvSpPr>
        <p:spPr>
          <a:xfrm>
            <a:off x="179512" y="1563638"/>
            <a:ext cx="2722916" cy="1944885"/>
          </a:xfrm>
          <a:custGeom>
            <a:avLst/>
            <a:gdLst>
              <a:gd name="connsiteX0" fmla="*/ 0 w 3855910"/>
              <a:gd name="connsiteY0" fmla="*/ 6532 h 1764300"/>
              <a:gd name="connsiteX1" fmla="*/ 3855910 w 3855910"/>
              <a:gd name="connsiteY1" fmla="*/ 0 h 1764300"/>
              <a:gd name="connsiteX2" fmla="*/ 3271473 w 3855910"/>
              <a:gd name="connsiteY2" fmla="*/ 1764300 h 1764300"/>
              <a:gd name="connsiteX3" fmla="*/ 0 w 3855910"/>
              <a:gd name="connsiteY3" fmla="*/ 1764300 h 1764300"/>
              <a:gd name="connsiteX4" fmla="*/ 0 w 3855910"/>
              <a:gd name="connsiteY4" fmla="*/ 6532 h 176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5910" h="1764300">
                <a:moveTo>
                  <a:pt x="0" y="6532"/>
                </a:moveTo>
                <a:lnTo>
                  <a:pt x="3855910" y="0"/>
                </a:lnTo>
                <a:lnTo>
                  <a:pt x="3271473" y="1764300"/>
                </a:lnTo>
                <a:lnTo>
                  <a:pt x="0" y="1764300"/>
                </a:lnTo>
                <a:lnTo>
                  <a:pt x="0" y="6532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716255" y="1765117"/>
            <a:ext cx="1541926" cy="1541926"/>
            <a:chOff x="400614" y="153236"/>
            <a:chExt cx="1914458" cy="1914458"/>
          </a:xfrm>
        </p:grpSpPr>
        <p:grpSp>
          <p:nvGrpSpPr>
            <p:cNvPr id="43" name="组合 42"/>
            <p:cNvGrpSpPr/>
            <p:nvPr/>
          </p:nvGrpSpPr>
          <p:grpSpPr>
            <a:xfrm>
              <a:off x="400614" y="153236"/>
              <a:ext cx="1914458" cy="1914458"/>
              <a:chOff x="1677608" y="2996952"/>
              <a:chExt cx="1395643" cy="1395643"/>
            </a:xfrm>
          </p:grpSpPr>
          <p:sp>
            <p:nvSpPr>
              <p:cNvPr id="45" name="Oval 60"/>
              <p:cNvSpPr>
                <a:spLocks noChangeAspect="1"/>
              </p:cNvSpPr>
              <p:nvPr/>
            </p:nvSpPr>
            <p:spPr>
              <a:xfrm>
                <a:off x="1677608" y="2996952"/>
                <a:ext cx="1395643" cy="1395643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1000"/>
                    </a:schemeClr>
                  </a:gs>
                  <a:gs pos="0">
                    <a:schemeClr val="bg1">
                      <a:lumMod val="99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317500" dist="1143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6" name="Oval 29"/>
              <p:cNvSpPr>
                <a:spLocks noChangeAspect="1"/>
              </p:cNvSpPr>
              <p:nvPr/>
            </p:nvSpPr>
            <p:spPr>
              <a:xfrm>
                <a:off x="1850114" y="3197842"/>
                <a:ext cx="1050630" cy="1050630"/>
              </a:xfrm>
              <a:prstGeom prst="ellipse">
                <a:avLst/>
              </a:prstGeom>
              <a:blipFill>
                <a:blip r:embed="rId3"/>
                <a:tile tx="0" ty="0" sx="100000" sy="100000" flip="none" algn="tl"/>
              </a:blipFill>
              <a:ln w="120650">
                <a:gradFill flip="none" rotWithShape="1">
                  <a:gsLst>
                    <a:gs pos="0">
                      <a:schemeClr val="bg1">
                        <a:lumMod val="78000"/>
                      </a:schemeClr>
                    </a:gs>
                    <a:gs pos="100000">
                      <a:schemeClr val="bg1">
                        <a:lumMod val="98000"/>
                      </a:schemeClr>
                    </a:gs>
                  </a:gsLst>
                  <a:lin ang="5400000" scaled="1"/>
                  <a:tileRect/>
                </a:gradFill>
              </a:ln>
              <a:effectLst>
                <a:innerShdw blurRad="330200" dist="165100" dir="16200000">
                  <a:prstClr val="black">
                    <a:alpha val="53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endParaRPr>
              </a:p>
            </p:txBody>
          </p:sp>
        </p:grpSp>
        <p:sp>
          <p:nvSpPr>
            <p:cNvPr id="44" name="Rectangle 9"/>
            <p:cNvSpPr/>
            <p:nvPr/>
          </p:nvSpPr>
          <p:spPr>
            <a:xfrm>
              <a:off x="696752" y="764216"/>
              <a:ext cx="1350150" cy="692497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/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五</a:t>
              </a:r>
            </a:p>
          </p:txBody>
        </p:sp>
      </p:grpSp>
      <p:sp>
        <p:nvSpPr>
          <p:cNvPr id="47" name="平行四边形 39"/>
          <p:cNvSpPr/>
          <p:nvPr/>
        </p:nvSpPr>
        <p:spPr>
          <a:xfrm>
            <a:off x="2448768" y="1567237"/>
            <a:ext cx="6264696" cy="1937684"/>
          </a:xfrm>
          <a:custGeom>
            <a:avLst/>
            <a:gdLst/>
            <a:ahLst/>
            <a:cxnLst/>
            <a:rect l="l" t="t" r="r" b="b"/>
            <a:pathLst>
              <a:path w="5703525" h="1757768">
                <a:moveTo>
                  <a:pt x="415097" y="0"/>
                </a:moveTo>
                <a:lnTo>
                  <a:pt x="5703525" y="0"/>
                </a:lnTo>
                <a:lnTo>
                  <a:pt x="5703525" y="1757768"/>
                </a:lnTo>
                <a:lnTo>
                  <a:pt x="0" y="1757768"/>
                </a:lnTo>
                <a:close/>
              </a:path>
            </a:pathLst>
          </a:cu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2811977" y="2197525"/>
            <a:ext cx="5071006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44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立体几何部分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7494"/>
            <a:ext cx="2016224" cy="5305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circle/>
      </p:transition>
    </mc:Choice>
    <mc:Fallback xmlns="">
      <p:transition spd="slow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7494"/>
            <a:ext cx="2016224" cy="53058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23528" y="843558"/>
            <a:ext cx="4947193" cy="378042"/>
            <a:chOff x="323528" y="843558"/>
            <a:chExt cx="4947193" cy="378042"/>
          </a:xfrm>
        </p:grpSpPr>
        <p:sp>
          <p:nvSpPr>
            <p:cNvPr id="3" name="Text Placeholder 4"/>
            <p:cNvSpPr txBox="1"/>
            <p:nvPr/>
          </p:nvSpPr>
          <p:spPr>
            <a:xfrm>
              <a:off x="323528" y="843558"/>
              <a:ext cx="4947193" cy="37804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sz="2400" b="1" dirty="0">
                  <a:solidFill>
                    <a:srgbClr val="C00000"/>
                  </a:solidFill>
                  <a:latin typeface="华文隶书" panose="02010800040101010101" pitchFamily="2" charset="-122"/>
                  <a:ea typeface="华文隶书" panose="02010800040101010101" pitchFamily="2" charset="-122"/>
                </a:rPr>
                <a:t>五</a:t>
              </a:r>
              <a:r>
                <a:rPr lang="en-US" altLang="zh-CN" sz="2400" b="1" dirty="0">
                  <a:solidFill>
                    <a:srgbClr val="C00000"/>
                  </a:solidFill>
                  <a:latin typeface="华文隶书" panose="02010800040101010101" pitchFamily="2" charset="-122"/>
                  <a:ea typeface="华文隶书" panose="02010800040101010101" pitchFamily="2" charset="-122"/>
                </a:rPr>
                <a:t>.</a:t>
              </a:r>
              <a:r>
                <a:rPr lang="zh-CN" altLang="en-US" sz="2400" b="1" dirty="0">
                  <a:solidFill>
                    <a:srgbClr val="C00000"/>
                  </a:solidFill>
                  <a:latin typeface="华文隶书" panose="02010800040101010101" pitchFamily="2" charset="-122"/>
                  <a:ea typeface="华文隶书" panose="02010800040101010101" pitchFamily="2" charset="-122"/>
                </a:rPr>
                <a:t> 立体几何部分温馨提醒</a:t>
              </a:r>
              <a:endParaRPr lang="en-GB" sz="2400" b="1" dirty="0">
                <a:solidFill>
                  <a:srgbClr val="C00000"/>
                </a:solidFill>
                <a:latin typeface="华文隶书" panose="02010800040101010101" pitchFamily="2" charset="-122"/>
                <a:ea typeface="华文隶书" panose="02010800040101010101" pitchFamily="2" charset="-122"/>
              </a:endParaRPr>
            </a:p>
          </p:txBody>
        </p:sp>
        <p:cxnSp>
          <p:nvCxnSpPr>
            <p:cNvPr id="4" name="直接连接符 3"/>
            <p:cNvCxnSpPr/>
            <p:nvPr/>
          </p:nvCxnSpPr>
          <p:spPr>
            <a:xfrm>
              <a:off x="323528" y="1203598"/>
              <a:ext cx="3672408" cy="0"/>
            </a:xfrm>
            <a:prstGeom prst="line">
              <a:avLst/>
            </a:prstGeom>
            <a:ln w="57150" cmpd="dbl">
              <a:solidFill>
                <a:srgbClr val="BE000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272" y="3435846"/>
            <a:ext cx="1980220" cy="14121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550" y="1419225"/>
            <a:ext cx="6955155" cy="7429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845" y="2245995"/>
            <a:ext cx="7804150" cy="8216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335" y="3120390"/>
            <a:ext cx="7955915" cy="114109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56260" y="1466850"/>
            <a:ext cx="320675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556260" y="2283460"/>
            <a:ext cx="320675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56260" y="2708910"/>
            <a:ext cx="320675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7494"/>
            <a:ext cx="2016224" cy="53058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23528" y="843558"/>
            <a:ext cx="4947193" cy="378042"/>
            <a:chOff x="323528" y="843558"/>
            <a:chExt cx="4947193" cy="378042"/>
          </a:xfrm>
        </p:grpSpPr>
        <p:sp>
          <p:nvSpPr>
            <p:cNvPr id="3" name="Text Placeholder 4"/>
            <p:cNvSpPr txBox="1"/>
            <p:nvPr/>
          </p:nvSpPr>
          <p:spPr>
            <a:xfrm>
              <a:off x="323528" y="843558"/>
              <a:ext cx="4947193" cy="37804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sz="2400" b="1" dirty="0">
                  <a:solidFill>
                    <a:srgbClr val="C00000"/>
                  </a:solidFill>
                  <a:latin typeface="华文隶书" panose="02010800040101010101" pitchFamily="2" charset="-122"/>
                  <a:ea typeface="华文隶书" panose="02010800040101010101" pitchFamily="2" charset="-122"/>
                </a:rPr>
                <a:t>五</a:t>
              </a:r>
              <a:r>
                <a:rPr lang="en-US" altLang="zh-CN" sz="2400" b="1" dirty="0">
                  <a:solidFill>
                    <a:srgbClr val="C00000"/>
                  </a:solidFill>
                  <a:latin typeface="华文隶书" panose="02010800040101010101" pitchFamily="2" charset="-122"/>
                  <a:ea typeface="华文隶书" panose="02010800040101010101" pitchFamily="2" charset="-122"/>
                </a:rPr>
                <a:t>.</a:t>
              </a:r>
              <a:r>
                <a:rPr lang="zh-CN" altLang="en-US" sz="2400" b="1" dirty="0">
                  <a:solidFill>
                    <a:srgbClr val="C00000"/>
                  </a:solidFill>
                  <a:latin typeface="华文隶书" panose="02010800040101010101" pitchFamily="2" charset="-122"/>
                  <a:ea typeface="华文隶书" panose="02010800040101010101" pitchFamily="2" charset="-122"/>
                </a:rPr>
                <a:t> 立体几何部分温馨提醒</a:t>
              </a:r>
              <a:endParaRPr lang="en-GB" sz="2400" b="1" dirty="0">
                <a:solidFill>
                  <a:srgbClr val="C00000"/>
                </a:solidFill>
                <a:latin typeface="华文隶书" panose="02010800040101010101" pitchFamily="2" charset="-122"/>
                <a:ea typeface="华文隶书" panose="02010800040101010101" pitchFamily="2" charset="-122"/>
              </a:endParaRPr>
            </a:p>
          </p:txBody>
        </p:sp>
        <p:cxnSp>
          <p:nvCxnSpPr>
            <p:cNvPr id="4" name="直接连接符 3"/>
            <p:cNvCxnSpPr/>
            <p:nvPr/>
          </p:nvCxnSpPr>
          <p:spPr>
            <a:xfrm>
              <a:off x="323528" y="1203598"/>
              <a:ext cx="3672408" cy="0"/>
            </a:xfrm>
            <a:prstGeom prst="line">
              <a:avLst/>
            </a:prstGeom>
            <a:ln w="57150" cmpd="dbl">
              <a:solidFill>
                <a:srgbClr val="BE000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272" y="3435846"/>
            <a:ext cx="1980220" cy="14121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405" y="1203325"/>
            <a:ext cx="7221220" cy="137350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650" y="2576830"/>
            <a:ext cx="8169275" cy="15303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56260" y="1425575"/>
            <a:ext cx="320675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56260" y="2642235"/>
            <a:ext cx="320675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56260" y="3674745"/>
            <a:ext cx="320675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7494"/>
            <a:ext cx="2016224" cy="53058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23528" y="843558"/>
            <a:ext cx="4947193" cy="378042"/>
            <a:chOff x="323528" y="843558"/>
            <a:chExt cx="4947193" cy="378042"/>
          </a:xfrm>
        </p:grpSpPr>
        <p:sp>
          <p:nvSpPr>
            <p:cNvPr id="3" name="Text Placeholder 4"/>
            <p:cNvSpPr txBox="1"/>
            <p:nvPr/>
          </p:nvSpPr>
          <p:spPr>
            <a:xfrm>
              <a:off x="323528" y="843558"/>
              <a:ext cx="4947193" cy="37804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sz="2400" b="1" dirty="0">
                  <a:solidFill>
                    <a:srgbClr val="C00000"/>
                  </a:solidFill>
                  <a:latin typeface="华文隶书" panose="02010800040101010101" pitchFamily="2" charset="-122"/>
                  <a:ea typeface="华文隶书" panose="02010800040101010101" pitchFamily="2" charset="-122"/>
                </a:rPr>
                <a:t>五</a:t>
              </a:r>
              <a:r>
                <a:rPr lang="en-US" altLang="zh-CN" sz="2400" b="1" dirty="0">
                  <a:solidFill>
                    <a:srgbClr val="C00000"/>
                  </a:solidFill>
                  <a:latin typeface="华文隶书" panose="02010800040101010101" pitchFamily="2" charset="-122"/>
                  <a:ea typeface="华文隶书" panose="02010800040101010101" pitchFamily="2" charset="-122"/>
                </a:rPr>
                <a:t>.</a:t>
              </a:r>
              <a:r>
                <a:rPr lang="zh-CN" altLang="en-US" sz="2400" b="1" dirty="0">
                  <a:solidFill>
                    <a:srgbClr val="C00000"/>
                  </a:solidFill>
                  <a:latin typeface="华文隶书" panose="02010800040101010101" pitchFamily="2" charset="-122"/>
                  <a:ea typeface="华文隶书" panose="02010800040101010101" pitchFamily="2" charset="-122"/>
                </a:rPr>
                <a:t> 立体几何部分温馨提醒</a:t>
              </a:r>
              <a:endParaRPr lang="en-GB" sz="2400" b="1" dirty="0">
                <a:solidFill>
                  <a:srgbClr val="C00000"/>
                </a:solidFill>
                <a:latin typeface="华文隶书" panose="02010800040101010101" pitchFamily="2" charset="-122"/>
                <a:ea typeface="华文隶书" panose="02010800040101010101" pitchFamily="2" charset="-122"/>
              </a:endParaRPr>
            </a:p>
          </p:txBody>
        </p:sp>
        <p:cxnSp>
          <p:nvCxnSpPr>
            <p:cNvPr id="4" name="直接连接符 3"/>
            <p:cNvCxnSpPr/>
            <p:nvPr/>
          </p:nvCxnSpPr>
          <p:spPr>
            <a:xfrm>
              <a:off x="323528" y="1203598"/>
              <a:ext cx="3672408" cy="0"/>
            </a:xfrm>
            <a:prstGeom prst="line">
              <a:avLst/>
            </a:prstGeom>
            <a:ln w="57150" cmpd="dbl">
              <a:solidFill>
                <a:srgbClr val="BE000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272" y="3435846"/>
            <a:ext cx="1980220" cy="14121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895" y="1266825"/>
            <a:ext cx="4005580" cy="3632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895" y="1640840"/>
            <a:ext cx="6988175" cy="2984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895" y="1995170"/>
            <a:ext cx="7752715" cy="26479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895" y="2283460"/>
            <a:ext cx="6706870" cy="3086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895" y="2553335"/>
            <a:ext cx="3002280" cy="30543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3895" y="2936240"/>
            <a:ext cx="6008370" cy="63627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67360" y="1301115"/>
            <a:ext cx="320675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7.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67360" y="1671320"/>
            <a:ext cx="320675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8.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467360" y="2923540"/>
            <a:ext cx="320675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9.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373380" y="3330575"/>
            <a:ext cx="414655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平行四边形 2"/>
          <p:cNvSpPr/>
          <p:nvPr/>
        </p:nvSpPr>
        <p:spPr>
          <a:xfrm>
            <a:off x="179512" y="1563638"/>
            <a:ext cx="2722916" cy="1944885"/>
          </a:xfrm>
          <a:custGeom>
            <a:avLst/>
            <a:gdLst>
              <a:gd name="connsiteX0" fmla="*/ 0 w 3855910"/>
              <a:gd name="connsiteY0" fmla="*/ 6532 h 1764300"/>
              <a:gd name="connsiteX1" fmla="*/ 3855910 w 3855910"/>
              <a:gd name="connsiteY1" fmla="*/ 0 h 1764300"/>
              <a:gd name="connsiteX2" fmla="*/ 3271473 w 3855910"/>
              <a:gd name="connsiteY2" fmla="*/ 1764300 h 1764300"/>
              <a:gd name="connsiteX3" fmla="*/ 0 w 3855910"/>
              <a:gd name="connsiteY3" fmla="*/ 1764300 h 1764300"/>
              <a:gd name="connsiteX4" fmla="*/ 0 w 3855910"/>
              <a:gd name="connsiteY4" fmla="*/ 6532 h 176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5910" h="1764300">
                <a:moveTo>
                  <a:pt x="0" y="6532"/>
                </a:moveTo>
                <a:lnTo>
                  <a:pt x="3855910" y="0"/>
                </a:lnTo>
                <a:lnTo>
                  <a:pt x="3271473" y="1764300"/>
                </a:lnTo>
                <a:lnTo>
                  <a:pt x="0" y="1764300"/>
                </a:lnTo>
                <a:lnTo>
                  <a:pt x="0" y="6532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716255" y="1765117"/>
            <a:ext cx="1541926" cy="1541926"/>
            <a:chOff x="400614" y="153236"/>
            <a:chExt cx="1914458" cy="1914458"/>
          </a:xfrm>
        </p:grpSpPr>
        <p:grpSp>
          <p:nvGrpSpPr>
            <p:cNvPr id="43" name="组合 42"/>
            <p:cNvGrpSpPr/>
            <p:nvPr/>
          </p:nvGrpSpPr>
          <p:grpSpPr>
            <a:xfrm>
              <a:off x="400614" y="153236"/>
              <a:ext cx="1914458" cy="1914458"/>
              <a:chOff x="1677608" y="2996952"/>
              <a:chExt cx="1395643" cy="1395643"/>
            </a:xfrm>
          </p:grpSpPr>
          <p:sp>
            <p:nvSpPr>
              <p:cNvPr id="45" name="Oval 60"/>
              <p:cNvSpPr>
                <a:spLocks noChangeAspect="1"/>
              </p:cNvSpPr>
              <p:nvPr/>
            </p:nvSpPr>
            <p:spPr>
              <a:xfrm>
                <a:off x="1677608" y="2996952"/>
                <a:ext cx="1395643" cy="1395643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1000"/>
                    </a:schemeClr>
                  </a:gs>
                  <a:gs pos="0">
                    <a:schemeClr val="bg1">
                      <a:lumMod val="99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317500" dist="1143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6" name="Oval 29"/>
              <p:cNvSpPr>
                <a:spLocks noChangeAspect="1"/>
              </p:cNvSpPr>
              <p:nvPr/>
            </p:nvSpPr>
            <p:spPr>
              <a:xfrm>
                <a:off x="1850114" y="3197842"/>
                <a:ext cx="1050630" cy="1050630"/>
              </a:xfrm>
              <a:prstGeom prst="ellipse">
                <a:avLst/>
              </a:prstGeom>
              <a:blipFill>
                <a:blip r:embed="rId3"/>
                <a:tile tx="0" ty="0" sx="100000" sy="100000" flip="none" algn="tl"/>
              </a:blipFill>
              <a:ln w="120650">
                <a:gradFill flip="none" rotWithShape="1">
                  <a:gsLst>
                    <a:gs pos="0">
                      <a:schemeClr val="bg1">
                        <a:lumMod val="78000"/>
                      </a:schemeClr>
                    </a:gs>
                    <a:gs pos="100000">
                      <a:schemeClr val="bg1">
                        <a:lumMod val="98000"/>
                      </a:schemeClr>
                    </a:gs>
                  </a:gsLst>
                  <a:lin ang="5400000" scaled="1"/>
                  <a:tileRect/>
                </a:gradFill>
              </a:ln>
              <a:effectLst>
                <a:innerShdw blurRad="330200" dist="165100" dir="16200000">
                  <a:prstClr val="black">
                    <a:alpha val="53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endParaRPr>
              </a:p>
            </p:txBody>
          </p:sp>
        </p:grpSp>
        <p:sp>
          <p:nvSpPr>
            <p:cNvPr id="44" name="Rectangle 9"/>
            <p:cNvSpPr/>
            <p:nvPr/>
          </p:nvSpPr>
          <p:spPr>
            <a:xfrm>
              <a:off x="696752" y="764216"/>
              <a:ext cx="1350150" cy="692497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/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一</a:t>
              </a:r>
            </a:p>
          </p:txBody>
        </p:sp>
      </p:grpSp>
      <p:sp>
        <p:nvSpPr>
          <p:cNvPr id="47" name="平行四边形 39"/>
          <p:cNvSpPr/>
          <p:nvPr/>
        </p:nvSpPr>
        <p:spPr>
          <a:xfrm>
            <a:off x="2448768" y="1567237"/>
            <a:ext cx="6264696" cy="1937684"/>
          </a:xfrm>
          <a:custGeom>
            <a:avLst/>
            <a:gdLst/>
            <a:ahLst/>
            <a:cxnLst/>
            <a:rect l="l" t="t" r="r" b="b"/>
            <a:pathLst>
              <a:path w="5703525" h="1757768">
                <a:moveTo>
                  <a:pt x="415097" y="0"/>
                </a:moveTo>
                <a:lnTo>
                  <a:pt x="5703525" y="0"/>
                </a:lnTo>
                <a:lnTo>
                  <a:pt x="5703525" y="1757768"/>
                </a:lnTo>
                <a:lnTo>
                  <a:pt x="0" y="1757768"/>
                </a:lnTo>
                <a:close/>
              </a:path>
            </a:pathLst>
          </a:cu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3028001" y="2199399"/>
            <a:ext cx="593648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40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集合，逻辑，复数部分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7494"/>
            <a:ext cx="2016224" cy="5305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circle/>
      </p:transition>
    </mc:Choice>
    <mc:Fallback xmlns="">
      <p:transition spd="slow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7494"/>
            <a:ext cx="2016224" cy="53058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23528" y="843558"/>
            <a:ext cx="4947193" cy="378042"/>
            <a:chOff x="323528" y="843558"/>
            <a:chExt cx="4947193" cy="378042"/>
          </a:xfrm>
        </p:grpSpPr>
        <p:sp>
          <p:nvSpPr>
            <p:cNvPr id="3" name="Text Placeholder 4"/>
            <p:cNvSpPr txBox="1"/>
            <p:nvPr/>
          </p:nvSpPr>
          <p:spPr>
            <a:xfrm>
              <a:off x="323528" y="843558"/>
              <a:ext cx="4947193" cy="37804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sz="2400" b="1" dirty="0">
                  <a:solidFill>
                    <a:srgbClr val="C00000"/>
                  </a:solidFill>
                  <a:latin typeface="华文隶书" panose="02010800040101010101" pitchFamily="2" charset="-122"/>
                  <a:ea typeface="华文隶书" panose="02010800040101010101" pitchFamily="2" charset="-122"/>
                </a:rPr>
                <a:t>五</a:t>
              </a:r>
              <a:r>
                <a:rPr lang="en-US" altLang="zh-CN" sz="2400" b="1" dirty="0">
                  <a:solidFill>
                    <a:srgbClr val="C00000"/>
                  </a:solidFill>
                  <a:latin typeface="华文隶书" panose="02010800040101010101" pitchFamily="2" charset="-122"/>
                  <a:ea typeface="华文隶书" panose="02010800040101010101" pitchFamily="2" charset="-122"/>
                </a:rPr>
                <a:t>.</a:t>
              </a:r>
              <a:r>
                <a:rPr lang="zh-CN" altLang="en-US" sz="2400" b="1" dirty="0">
                  <a:solidFill>
                    <a:srgbClr val="C00000"/>
                  </a:solidFill>
                  <a:latin typeface="华文隶书" panose="02010800040101010101" pitchFamily="2" charset="-122"/>
                  <a:ea typeface="华文隶书" panose="02010800040101010101" pitchFamily="2" charset="-122"/>
                </a:rPr>
                <a:t> 立体几何部分温馨提醒</a:t>
              </a:r>
              <a:endParaRPr lang="en-GB" sz="2400" b="1" dirty="0">
                <a:solidFill>
                  <a:srgbClr val="C00000"/>
                </a:solidFill>
                <a:latin typeface="华文隶书" panose="02010800040101010101" pitchFamily="2" charset="-122"/>
                <a:ea typeface="华文隶书" panose="02010800040101010101" pitchFamily="2" charset="-122"/>
              </a:endParaRPr>
            </a:p>
          </p:txBody>
        </p:sp>
        <p:cxnSp>
          <p:nvCxnSpPr>
            <p:cNvPr id="4" name="直接连接符 3"/>
            <p:cNvCxnSpPr/>
            <p:nvPr/>
          </p:nvCxnSpPr>
          <p:spPr>
            <a:xfrm>
              <a:off x="323528" y="1203598"/>
              <a:ext cx="3672408" cy="0"/>
            </a:xfrm>
            <a:prstGeom prst="line">
              <a:avLst/>
            </a:prstGeom>
            <a:ln w="57150" cmpd="dbl">
              <a:solidFill>
                <a:srgbClr val="BE000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272" y="3435846"/>
            <a:ext cx="1980220" cy="14121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895" y="1266825"/>
            <a:ext cx="5510530" cy="113538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720" y="2571750"/>
            <a:ext cx="7781925" cy="112204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51790" y="1306195"/>
            <a:ext cx="414655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11.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51790" y="2572385"/>
            <a:ext cx="414655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7494"/>
            <a:ext cx="2016224" cy="53058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23528" y="843558"/>
            <a:ext cx="4947193" cy="378042"/>
            <a:chOff x="323528" y="843558"/>
            <a:chExt cx="4947193" cy="378042"/>
          </a:xfrm>
        </p:grpSpPr>
        <p:sp>
          <p:nvSpPr>
            <p:cNvPr id="3" name="Text Placeholder 4"/>
            <p:cNvSpPr txBox="1"/>
            <p:nvPr/>
          </p:nvSpPr>
          <p:spPr>
            <a:xfrm>
              <a:off x="323528" y="843558"/>
              <a:ext cx="4947193" cy="37804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sz="2400" b="1" dirty="0">
                  <a:solidFill>
                    <a:srgbClr val="C00000"/>
                  </a:solidFill>
                  <a:latin typeface="华文隶书" panose="02010800040101010101" pitchFamily="2" charset="-122"/>
                  <a:ea typeface="华文隶书" panose="02010800040101010101" pitchFamily="2" charset="-122"/>
                </a:rPr>
                <a:t>五</a:t>
              </a:r>
              <a:r>
                <a:rPr lang="en-US" altLang="zh-CN" sz="2400" b="1" dirty="0">
                  <a:solidFill>
                    <a:srgbClr val="C00000"/>
                  </a:solidFill>
                  <a:latin typeface="华文隶书" panose="02010800040101010101" pitchFamily="2" charset="-122"/>
                  <a:ea typeface="华文隶书" panose="02010800040101010101" pitchFamily="2" charset="-122"/>
                </a:rPr>
                <a:t>.</a:t>
              </a:r>
              <a:r>
                <a:rPr lang="zh-CN" altLang="en-US" sz="2400" b="1" dirty="0">
                  <a:solidFill>
                    <a:srgbClr val="C00000"/>
                  </a:solidFill>
                  <a:latin typeface="华文隶书" panose="02010800040101010101" pitchFamily="2" charset="-122"/>
                  <a:ea typeface="华文隶书" panose="02010800040101010101" pitchFamily="2" charset="-122"/>
                </a:rPr>
                <a:t> 立体几何部分温馨提醒</a:t>
              </a:r>
              <a:endParaRPr lang="en-GB" sz="2400" b="1" dirty="0">
                <a:solidFill>
                  <a:srgbClr val="C00000"/>
                </a:solidFill>
                <a:latin typeface="华文隶书" panose="02010800040101010101" pitchFamily="2" charset="-122"/>
                <a:ea typeface="华文隶书" panose="02010800040101010101" pitchFamily="2" charset="-122"/>
              </a:endParaRPr>
            </a:p>
          </p:txBody>
        </p:sp>
        <p:cxnSp>
          <p:nvCxnSpPr>
            <p:cNvPr id="4" name="直接连接符 3"/>
            <p:cNvCxnSpPr/>
            <p:nvPr/>
          </p:nvCxnSpPr>
          <p:spPr>
            <a:xfrm>
              <a:off x="323528" y="1203598"/>
              <a:ext cx="3672408" cy="0"/>
            </a:xfrm>
            <a:prstGeom prst="line">
              <a:avLst/>
            </a:prstGeom>
            <a:ln w="57150" cmpd="dbl">
              <a:solidFill>
                <a:srgbClr val="BE000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272" y="3435846"/>
            <a:ext cx="1980220" cy="14121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405" y="1347470"/>
            <a:ext cx="7110730" cy="130746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84505" y="1372870"/>
            <a:ext cx="414655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13.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84505" y="2366010"/>
            <a:ext cx="414655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14.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平行四边形 2"/>
          <p:cNvSpPr/>
          <p:nvPr/>
        </p:nvSpPr>
        <p:spPr>
          <a:xfrm>
            <a:off x="179512" y="1563638"/>
            <a:ext cx="2722916" cy="1944885"/>
          </a:xfrm>
          <a:custGeom>
            <a:avLst/>
            <a:gdLst>
              <a:gd name="connsiteX0" fmla="*/ 0 w 3855910"/>
              <a:gd name="connsiteY0" fmla="*/ 6532 h 1764300"/>
              <a:gd name="connsiteX1" fmla="*/ 3855910 w 3855910"/>
              <a:gd name="connsiteY1" fmla="*/ 0 h 1764300"/>
              <a:gd name="connsiteX2" fmla="*/ 3271473 w 3855910"/>
              <a:gd name="connsiteY2" fmla="*/ 1764300 h 1764300"/>
              <a:gd name="connsiteX3" fmla="*/ 0 w 3855910"/>
              <a:gd name="connsiteY3" fmla="*/ 1764300 h 1764300"/>
              <a:gd name="connsiteX4" fmla="*/ 0 w 3855910"/>
              <a:gd name="connsiteY4" fmla="*/ 6532 h 176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5910" h="1764300">
                <a:moveTo>
                  <a:pt x="0" y="6532"/>
                </a:moveTo>
                <a:lnTo>
                  <a:pt x="3855910" y="0"/>
                </a:lnTo>
                <a:lnTo>
                  <a:pt x="3271473" y="1764300"/>
                </a:lnTo>
                <a:lnTo>
                  <a:pt x="0" y="1764300"/>
                </a:lnTo>
                <a:lnTo>
                  <a:pt x="0" y="6532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716255" y="1765117"/>
            <a:ext cx="1541926" cy="1541926"/>
            <a:chOff x="400614" y="153236"/>
            <a:chExt cx="1914458" cy="1914458"/>
          </a:xfrm>
        </p:grpSpPr>
        <p:grpSp>
          <p:nvGrpSpPr>
            <p:cNvPr id="43" name="组合 42"/>
            <p:cNvGrpSpPr/>
            <p:nvPr/>
          </p:nvGrpSpPr>
          <p:grpSpPr>
            <a:xfrm>
              <a:off x="400614" y="153236"/>
              <a:ext cx="1914458" cy="1914458"/>
              <a:chOff x="1677608" y="2996952"/>
              <a:chExt cx="1395643" cy="1395643"/>
            </a:xfrm>
          </p:grpSpPr>
          <p:sp>
            <p:nvSpPr>
              <p:cNvPr id="45" name="Oval 60"/>
              <p:cNvSpPr>
                <a:spLocks noChangeAspect="1"/>
              </p:cNvSpPr>
              <p:nvPr/>
            </p:nvSpPr>
            <p:spPr>
              <a:xfrm>
                <a:off x="1677608" y="2996952"/>
                <a:ext cx="1395643" cy="1395643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1000"/>
                    </a:schemeClr>
                  </a:gs>
                  <a:gs pos="0">
                    <a:schemeClr val="bg1">
                      <a:lumMod val="99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317500" dist="1143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6" name="Oval 29"/>
              <p:cNvSpPr>
                <a:spLocks noChangeAspect="1"/>
              </p:cNvSpPr>
              <p:nvPr/>
            </p:nvSpPr>
            <p:spPr>
              <a:xfrm>
                <a:off x="1850114" y="3197842"/>
                <a:ext cx="1050630" cy="1050630"/>
              </a:xfrm>
              <a:prstGeom prst="ellipse">
                <a:avLst/>
              </a:prstGeom>
              <a:blipFill>
                <a:blip r:embed="rId3"/>
                <a:tile tx="0" ty="0" sx="100000" sy="100000" flip="none" algn="tl"/>
              </a:blipFill>
              <a:ln w="120650">
                <a:gradFill flip="none" rotWithShape="1">
                  <a:gsLst>
                    <a:gs pos="0">
                      <a:schemeClr val="bg1">
                        <a:lumMod val="78000"/>
                      </a:schemeClr>
                    </a:gs>
                    <a:gs pos="100000">
                      <a:schemeClr val="bg1">
                        <a:lumMod val="98000"/>
                      </a:schemeClr>
                    </a:gs>
                  </a:gsLst>
                  <a:lin ang="5400000" scaled="1"/>
                  <a:tileRect/>
                </a:gradFill>
              </a:ln>
              <a:effectLst>
                <a:innerShdw blurRad="330200" dist="165100" dir="16200000">
                  <a:prstClr val="black">
                    <a:alpha val="53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endParaRPr>
              </a:p>
            </p:txBody>
          </p:sp>
        </p:grpSp>
        <p:sp>
          <p:nvSpPr>
            <p:cNvPr id="44" name="Rectangle 9"/>
            <p:cNvSpPr/>
            <p:nvPr/>
          </p:nvSpPr>
          <p:spPr>
            <a:xfrm>
              <a:off x="696752" y="764216"/>
              <a:ext cx="1350150" cy="692497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/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六</a:t>
              </a:r>
            </a:p>
          </p:txBody>
        </p:sp>
      </p:grpSp>
      <p:sp>
        <p:nvSpPr>
          <p:cNvPr id="47" name="平行四边形 39"/>
          <p:cNvSpPr/>
          <p:nvPr/>
        </p:nvSpPr>
        <p:spPr>
          <a:xfrm>
            <a:off x="2448768" y="1567237"/>
            <a:ext cx="6264696" cy="1937684"/>
          </a:xfrm>
          <a:custGeom>
            <a:avLst/>
            <a:gdLst/>
            <a:ahLst/>
            <a:cxnLst/>
            <a:rect l="l" t="t" r="r" b="b"/>
            <a:pathLst>
              <a:path w="5703525" h="1757768">
                <a:moveTo>
                  <a:pt x="415097" y="0"/>
                </a:moveTo>
                <a:lnTo>
                  <a:pt x="5703525" y="0"/>
                </a:lnTo>
                <a:lnTo>
                  <a:pt x="5703525" y="1757768"/>
                </a:lnTo>
                <a:lnTo>
                  <a:pt x="0" y="1757768"/>
                </a:lnTo>
                <a:close/>
              </a:path>
            </a:pathLst>
          </a:cu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2811977" y="2197525"/>
            <a:ext cx="5071006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44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解析几何部分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7494"/>
            <a:ext cx="2016224" cy="5305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circle/>
      </p:transition>
    </mc:Choice>
    <mc:Fallback xmlns="">
      <p:transition spd="slow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98F34921-8F9F-AC27-759B-4D91039369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7494"/>
            <a:ext cx="2016224" cy="530585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="" xmlns:a16="http://schemas.microsoft.com/office/drawing/2014/main" id="{EC23A354-8CF9-22FE-EC34-8B60B02A21BD}"/>
              </a:ext>
            </a:extLst>
          </p:cNvPr>
          <p:cNvGrpSpPr/>
          <p:nvPr/>
        </p:nvGrpSpPr>
        <p:grpSpPr>
          <a:xfrm>
            <a:off x="323528" y="843558"/>
            <a:ext cx="4947193" cy="378042"/>
            <a:chOff x="323528" y="843558"/>
            <a:chExt cx="4947193" cy="378042"/>
          </a:xfrm>
        </p:grpSpPr>
        <p:sp>
          <p:nvSpPr>
            <p:cNvPr id="3" name="Text Placeholder 4">
              <a:extLst>
                <a:ext uri="{FF2B5EF4-FFF2-40B4-BE49-F238E27FC236}">
                  <a16:creationId xmlns="" xmlns:a16="http://schemas.microsoft.com/office/drawing/2014/main" id="{1DBDE200-5974-E054-6347-CAF4013B3E73}"/>
                </a:ext>
              </a:extLst>
            </p:cNvPr>
            <p:cNvSpPr txBox="1">
              <a:spLocks/>
            </p:cNvSpPr>
            <p:nvPr/>
          </p:nvSpPr>
          <p:spPr>
            <a:xfrm>
              <a:off x="323528" y="843558"/>
              <a:ext cx="4947193" cy="37804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sz="2400" b="1" dirty="0">
                  <a:solidFill>
                    <a:srgbClr val="C00000"/>
                  </a:solidFill>
                  <a:latin typeface="华文隶书" panose="02010800040101010101" pitchFamily="2" charset="-122"/>
                  <a:ea typeface="华文隶书" panose="02010800040101010101" pitchFamily="2" charset="-122"/>
                </a:rPr>
                <a:t>三</a:t>
              </a:r>
              <a:r>
                <a:rPr lang="en-US" altLang="zh-CN" sz="2400" b="1" dirty="0">
                  <a:solidFill>
                    <a:srgbClr val="C00000"/>
                  </a:solidFill>
                  <a:latin typeface="华文隶书" panose="02010800040101010101" pitchFamily="2" charset="-122"/>
                  <a:ea typeface="华文隶书" panose="02010800040101010101" pitchFamily="2" charset="-122"/>
                </a:rPr>
                <a:t>.</a:t>
              </a:r>
              <a:r>
                <a:rPr lang="zh-CN" altLang="en-US" sz="2400" b="1" dirty="0">
                  <a:solidFill>
                    <a:srgbClr val="C00000"/>
                  </a:solidFill>
                  <a:latin typeface="华文隶书" panose="02010800040101010101" pitchFamily="2" charset="-122"/>
                  <a:ea typeface="华文隶书" panose="02010800040101010101" pitchFamily="2" charset="-122"/>
                </a:rPr>
                <a:t> 解析几何部分温馨提醒</a:t>
              </a:r>
              <a:endParaRPr lang="en-GB" sz="2400" b="1" dirty="0">
                <a:solidFill>
                  <a:srgbClr val="C00000"/>
                </a:solidFill>
                <a:latin typeface="华文隶书" panose="02010800040101010101" pitchFamily="2" charset="-122"/>
                <a:ea typeface="华文隶书" panose="02010800040101010101" pitchFamily="2" charset="-122"/>
              </a:endParaRPr>
            </a:p>
          </p:txBody>
        </p:sp>
        <p:cxnSp>
          <p:nvCxnSpPr>
            <p:cNvPr id="4" name="直接连接符 3">
              <a:extLst>
                <a:ext uri="{FF2B5EF4-FFF2-40B4-BE49-F238E27FC236}">
                  <a16:creationId xmlns="" xmlns:a16="http://schemas.microsoft.com/office/drawing/2014/main" id="{FC4A25FC-727B-E4AD-2EEC-994631234EA8}"/>
                </a:ext>
              </a:extLst>
            </p:cNvPr>
            <p:cNvCxnSpPr>
              <a:cxnSpLocks/>
            </p:cNvCxnSpPr>
            <p:nvPr/>
          </p:nvCxnSpPr>
          <p:spPr>
            <a:xfrm>
              <a:off x="323528" y="1203598"/>
              <a:ext cx="3600400" cy="0"/>
            </a:xfrm>
            <a:prstGeom prst="line">
              <a:avLst/>
            </a:prstGeom>
            <a:ln w="57150" cmpd="dbl">
              <a:solidFill>
                <a:srgbClr val="BE000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03297A5-DE59-D490-F073-0C68CAE7D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0272" y="3435846"/>
            <a:ext cx="1980220" cy="14121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BD23E828-9BC6-4660-BA3F-A6A1B2D6A3E5}"/>
              </a:ext>
            </a:extLst>
          </p:cNvPr>
          <p:cNvSpPr txBox="1"/>
          <p:nvPr/>
        </p:nvSpPr>
        <p:spPr>
          <a:xfrm>
            <a:off x="425339" y="1396069"/>
            <a:ext cx="8437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en-US" sz="1400" b="1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在用点斜式、斜截式求直线方程时，你是否注意到了斜率不存在的情况？何时设</a:t>
            </a:r>
            <a:r>
              <a:rPr lang="en-US" altLang="zh-CN" sz="1400" b="1" i="1" dirty="0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y=</a:t>
            </a:r>
            <a:r>
              <a:rPr lang="en-US" altLang="zh-CN" sz="1400" b="1" i="1" dirty="0" err="1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kx+m</a:t>
            </a:r>
            <a:r>
              <a:rPr lang="en-US" altLang="zh-CN" sz="1400" b="1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1400" b="1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何时设</a:t>
            </a:r>
            <a:r>
              <a:rPr lang="en-US" altLang="zh-CN" sz="1400" b="1" i="1" dirty="0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x=</a:t>
            </a:r>
            <a:r>
              <a:rPr lang="en-US" altLang="zh-CN" sz="1400" b="1" i="1" dirty="0" err="1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my+n</a:t>
            </a:r>
            <a:r>
              <a:rPr lang="zh-CN" altLang="en-US" sz="1400" b="1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？</a:t>
            </a:r>
          </a:p>
        </p:txBody>
      </p:sp>
      <p:graphicFrame>
        <p:nvGraphicFramePr>
          <p:cNvPr id="17" name="对象 16">
            <a:extLst>
              <a:ext uri="{FF2B5EF4-FFF2-40B4-BE49-F238E27FC236}">
                <a16:creationId xmlns="" xmlns:a16="http://schemas.microsoft.com/office/drawing/2014/main" id="{90456018-CB2A-458B-B700-DDB86C1F8FA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27584" y="2056412"/>
          <a:ext cx="51681" cy="45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Equation" r:id="rId5" imgW="127221" imgH="178109" progId="Equation.DSMT4">
                  <p:embed/>
                </p:oleObj>
              </mc:Choice>
              <mc:Fallback>
                <p:oleObj name="Equation" r:id="rId5" imgW="127221" imgH="178109" progId="Equation.DSMT4">
                  <p:embed/>
                  <p:pic>
                    <p:nvPicPr>
                      <p:cNvPr id="17" name="对象 16">
                        <a:extLst>
                          <a:ext uri="{FF2B5EF4-FFF2-40B4-BE49-F238E27FC236}">
                            <a16:creationId xmlns="" xmlns:a16="http://schemas.microsoft.com/office/drawing/2014/main" id="{90456018-CB2A-458B-B700-DDB86C1F8FA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2056412"/>
                        <a:ext cx="51681" cy="4571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文本框 18">
            <a:extLst>
              <a:ext uri="{FF2B5EF4-FFF2-40B4-BE49-F238E27FC236}">
                <a16:creationId xmlns="" xmlns:a16="http://schemas.microsoft.com/office/drawing/2014/main" id="{0653CEB1-83A2-4D7B-BFED-149A5A23092A}"/>
              </a:ext>
            </a:extLst>
          </p:cNvPr>
          <p:cNvSpPr txBox="1"/>
          <p:nvPr/>
        </p:nvSpPr>
        <p:spPr>
          <a:xfrm>
            <a:off x="439420" y="1902523"/>
            <a:ext cx="8437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2.</a:t>
            </a:r>
            <a:r>
              <a:rPr lang="zh-CN" altLang="en-US" sz="1400" b="1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还记得截距概念吗？直线在坐标轴上截距相等指的是什么？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="" xmlns:a16="http://schemas.microsoft.com/office/drawing/2014/main" id="{DFA67E08-1E05-4589-A14F-19BAFBA5570C}"/>
              </a:ext>
            </a:extLst>
          </p:cNvPr>
          <p:cNvSpPr txBox="1"/>
          <p:nvPr/>
        </p:nvSpPr>
        <p:spPr>
          <a:xfrm>
            <a:off x="455927" y="2417861"/>
            <a:ext cx="8437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3.</a:t>
            </a:r>
            <a:r>
              <a:rPr lang="zh-CN" altLang="en-US" sz="1400" b="1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还记得直线的方向向量和法向量吗？两条直线的“到角”公式还记得吗？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="" xmlns:a16="http://schemas.microsoft.com/office/drawing/2014/main" id="{BBE7516F-BB44-49F5-AFFB-F64591CDE091}"/>
              </a:ext>
            </a:extLst>
          </p:cNvPr>
          <p:cNvSpPr txBox="1"/>
          <p:nvPr/>
        </p:nvSpPr>
        <p:spPr>
          <a:xfrm>
            <a:off x="457682" y="2859782"/>
            <a:ext cx="8437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4.</a:t>
            </a:r>
            <a:r>
              <a:rPr lang="zh-CN" altLang="en-US" sz="1400" b="1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能区分圆的标准方程、一般方程、直径方程、参数方程吗？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="" xmlns:a16="http://schemas.microsoft.com/office/drawing/2014/main" id="{6BD8B634-29CF-45DD-8FDE-9DF8031D9034}"/>
              </a:ext>
            </a:extLst>
          </p:cNvPr>
          <p:cNvSpPr txBox="1"/>
          <p:nvPr/>
        </p:nvSpPr>
        <p:spPr>
          <a:xfrm>
            <a:off x="462699" y="3301703"/>
            <a:ext cx="8437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5.</a:t>
            </a:r>
            <a:r>
              <a:rPr lang="zh-CN" altLang="en-US" sz="1400" b="1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还记得直线系方程、圆系方程吗？记得切线与切点弦的求法吗？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="" xmlns:a16="http://schemas.microsoft.com/office/drawing/2014/main" id="{00AA1235-2A6E-4492-B73A-1E4A06082C99}"/>
              </a:ext>
            </a:extLst>
          </p:cNvPr>
          <p:cNvSpPr txBox="1"/>
          <p:nvPr/>
        </p:nvSpPr>
        <p:spPr>
          <a:xfrm>
            <a:off x="455927" y="3723878"/>
            <a:ext cx="8437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6</a:t>
            </a:r>
            <a:r>
              <a:rPr lang="en-US" altLang="zh-CN" sz="1400" b="1" dirty="0" smtClean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.</a:t>
            </a:r>
            <a:r>
              <a:rPr lang="zh-CN" altLang="en-US" sz="1400" b="1" dirty="0" smtClean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四</a:t>
            </a:r>
            <a:r>
              <a:rPr lang="zh-CN" altLang="en-US" sz="1400" b="1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点共圆怎么应用？</a:t>
            </a:r>
          </a:p>
        </p:txBody>
      </p:sp>
    </p:spTree>
    <p:extLst>
      <p:ext uri="{BB962C8B-B14F-4D97-AF65-F5344CB8AC3E}">
        <p14:creationId xmlns:p14="http://schemas.microsoft.com/office/powerpoint/2010/main" val="229743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536" y="2427734"/>
            <a:ext cx="4895850" cy="14859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520" y="483518"/>
            <a:ext cx="4924425" cy="15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24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98F34921-8F9F-AC27-759B-4D91039369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7494"/>
            <a:ext cx="2016224" cy="530585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="" xmlns:a16="http://schemas.microsoft.com/office/drawing/2014/main" id="{EC23A354-8CF9-22FE-EC34-8B60B02A21BD}"/>
              </a:ext>
            </a:extLst>
          </p:cNvPr>
          <p:cNvGrpSpPr/>
          <p:nvPr/>
        </p:nvGrpSpPr>
        <p:grpSpPr>
          <a:xfrm>
            <a:off x="323528" y="843558"/>
            <a:ext cx="4947193" cy="378042"/>
            <a:chOff x="323528" y="843558"/>
            <a:chExt cx="4947193" cy="378042"/>
          </a:xfrm>
        </p:grpSpPr>
        <p:sp>
          <p:nvSpPr>
            <p:cNvPr id="3" name="Text Placeholder 4">
              <a:extLst>
                <a:ext uri="{FF2B5EF4-FFF2-40B4-BE49-F238E27FC236}">
                  <a16:creationId xmlns="" xmlns:a16="http://schemas.microsoft.com/office/drawing/2014/main" id="{1DBDE200-5974-E054-6347-CAF4013B3E73}"/>
                </a:ext>
              </a:extLst>
            </p:cNvPr>
            <p:cNvSpPr txBox="1">
              <a:spLocks/>
            </p:cNvSpPr>
            <p:nvPr/>
          </p:nvSpPr>
          <p:spPr>
            <a:xfrm>
              <a:off x="323528" y="843558"/>
              <a:ext cx="4947193" cy="37804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sz="2400" b="1" dirty="0">
                  <a:solidFill>
                    <a:srgbClr val="C00000"/>
                  </a:solidFill>
                  <a:latin typeface="华文隶书" panose="02010800040101010101" pitchFamily="2" charset="-122"/>
                  <a:ea typeface="华文隶书" panose="02010800040101010101" pitchFamily="2" charset="-122"/>
                </a:rPr>
                <a:t>三</a:t>
              </a:r>
              <a:r>
                <a:rPr lang="en-US" altLang="zh-CN" sz="2400" b="1" dirty="0">
                  <a:solidFill>
                    <a:srgbClr val="C00000"/>
                  </a:solidFill>
                  <a:latin typeface="华文隶书" panose="02010800040101010101" pitchFamily="2" charset="-122"/>
                  <a:ea typeface="华文隶书" panose="02010800040101010101" pitchFamily="2" charset="-122"/>
                </a:rPr>
                <a:t>.</a:t>
              </a:r>
              <a:r>
                <a:rPr lang="zh-CN" altLang="en-US" sz="2400" b="1" dirty="0">
                  <a:solidFill>
                    <a:srgbClr val="C00000"/>
                  </a:solidFill>
                  <a:latin typeface="华文隶书" panose="02010800040101010101" pitchFamily="2" charset="-122"/>
                  <a:ea typeface="华文隶书" panose="02010800040101010101" pitchFamily="2" charset="-122"/>
                </a:rPr>
                <a:t> 解析几何部分温馨提醒</a:t>
              </a:r>
              <a:endParaRPr lang="en-GB" sz="2400" b="1" dirty="0">
                <a:solidFill>
                  <a:srgbClr val="C00000"/>
                </a:solidFill>
                <a:latin typeface="华文隶书" panose="02010800040101010101" pitchFamily="2" charset="-122"/>
                <a:ea typeface="华文隶书" panose="02010800040101010101" pitchFamily="2" charset="-122"/>
              </a:endParaRPr>
            </a:p>
          </p:txBody>
        </p:sp>
        <p:cxnSp>
          <p:nvCxnSpPr>
            <p:cNvPr id="4" name="直接连接符 3">
              <a:extLst>
                <a:ext uri="{FF2B5EF4-FFF2-40B4-BE49-F238E27FC236}">
                  <a16:creationId xmlns="" xmlns:a16="http://schemas.microsoft.com/office/drawing/2014/main" id="{FC4A25FC-727B-E4AD-2EEC-994631234EA8}"/>
                </a:ext>
              </a:extLst>
            </p:cNvPr>
            <p:cNvCxnSpPr>
              <a:cxnSpLocks/>
            </p:cNvCxnSpPr>
            <p:nvPr/>
          </p:nvCxnSpPr>
          <p:spPr>
            <a:xfrm>
              <a:off x="323528" y="1203598"/>
              <a:ext cx="3600400" cy="0"/>
            </a:xfrm>
            <a:prstGeom prst="line">
              <a:avLst/>
            </a:prstGeom>
            <a:ln w="57150" cmpd="dbl">
              <a:solidFill>
                <a:srgbClr val="BE000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03297A5-DE59-D490-F073-0C68CAE7D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0272" y="3435846"/>
            <a:ext cx="1980220" cy="14121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BD23E828-9BC6-4660-BA3F-A6A1B2D6A3E5}"/>
              </a:ext>
            </a:extLst>
          </p:cNvPr>
          <p:cNvSpPr txBox="1"/>
          <p:nvPr/>
        </p:nvSpPr>
        <p:spPr>
          <a:xfrm>
            <a:off x="425339" y="1396069"/>
            <a:ext cx="8437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7.</a:t>
            </a:r>
            <a:r>
              <a:rPr lang="zh-CN" altLang="en-US" sz="1400" b="1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能说出圆锥曲线的第一、第二、第三定义吗？</a:t>
            </a:r>
          </a:p>
        </p:txBody>
      </p:sp>
      <p:graphicFrame>
        <p:nvGraphicFramePr>
          <p:cNvPr id="17" name="对象 16">
            <a:extLst>
              <a:ext uri="{FF2B5EF4-FFF2-40B4-BE49-F238E27FC236}">
                <a16:creationId xmlns="" xmlns:a16="http://schemas.microsoft.com/office/drawing/2014/main" id="{90456018-CB2A-458B-B700-DDB86C1F8FA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27584" y="2056412"/>
          <a:ext cx="51681" cy="45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name="Equation" r:id="rId5" imgW="127221" imgH="178109" progId="Equation.DSMT4">
                  <p:embed/>
                </p:oleObj>
              </mc:Choice>
              <mc:Fallback>
                <p:oleObj name="Equation" r:id="rId5" imgW="127221" imgH="178109" progId="Equation.DSMT4">
                  <p:embed/>
                  <p:pic>
                    <p:nvPicPr>
                      <p:cNvPr id="17" name="对象 16">
                        <a:extLst>
                          <a:ext uri="{FF2B5EF4-FFF2-40B4-BE49-F238E27FC236}">
                            <a16:creationId xmlns="" xmlns:a16="http://schemas.microsoft.com/office/drawing/2014/main" id="{90456018-CB2A-458B-B700-DDB86C1F8FA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2056412"/>
                        <a:ext cx="51681" cy="4571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文本框 18">
            <a:extLst>
              <a:ext uri="{FF2B5EF4-FFF2-40B4-BE49-F238E27FC236}">
                <a16:creationId xmlns="" xmlns:a16="http://schemas.microsoft.com/office/drawing/2014/main" id="{0653CEB1-83A2-4D7B-BFED-149A5A23092A}"/>
              </a:ext>
            </a:extLst>
          </p:cNvPr>
          <p:cNvSpPr txBox="1"/>
          <p:nvPr/>
        </p:nvSpPr>
        <p:spPr>
          <a:xfrm>
            <a:off x="439420" y="1902523"/>
            <a:ext cx="8437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8.</a:t>
            </a:r>
            <a:r>
              <a:rPr lang="zh-CN" altLang="en-US" sz="1400" b="1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焦半径公式、焦点三角形有哪些重要结论？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="" xmlns:a16="http://schemas.microsoft.com/office/drawing/2014/main" id="{DFA67E08-1E05-4589-A14F-19BAFBA5570C}"/>
              </a:ext>
            </a:extLst>
          </p:cNvPr>
          <p:cNvSpPr txBox="1"/>
          <p:nvPr/>
        </p:nvSpPr>
        <p:spPr>
          <a:xfrm>
            <a:off x="447965" y="2753616"/>
            <a:ext cx="8437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10.</a:t>
            </a:r>
            <a:r>
              <a:rPr lang="zh-CN" altLang="en-US" sz="1400" b="1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双曲线的渐近线有哪些结论？渐近线斜率与离心率的关系？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="" xmlns:a16="http://schemas.microsoft.com/office/drawing/2014/main" id="{BBE7516F-BB44-49F5-AFFB-F64591CDE091}"/>
              </a:ext>
            </a:extLst>
          </p:cNvPr>
          <p:cNvSpPr txBox="1"/>
          <p:nvPr/>
        </p:nvSpPr>
        <p:spPr>
          <a:xfrm>
            <a:off x="447965" y="2348091"/>
            <a:ext cx="50601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9.</a:t>
            </a:r>
            <a:r>
              <a:rPr lang="zh-CN" altLang="en-US" sz="1400" b="1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焦点弦长怎么求？焦点弦所在的两个焦半径有什么关系？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="" xmlns:a16="http://schemas.microsoft.com/office/drawing/2014/main" id="{6BD8B634-29CF-45DD-8FDE-9DF8031D9034}"/>
              </a:ext>
            </a:extLst>
          </p:cNvPr>
          <p:cNvSpPr txBox="1"/>
          <p:nvPr/>
        </p:nvSpPr>
        <p:spPr>
          <a:xfrm>
            <a:off x="455927" y="3193825"/>
            <a:ext cx="8437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11.</a:t>
            </a:r>
            <a:r>
              <a:rPr lang="zh-CN" altLang="en-US" sz="1400" b="1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圆锥曲线的切线有哪些方法和结论？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="" xmlns:a16="http://schemas.microsoft.com/office/drawing/2014/main" id="{00AA1235-2A6E-4492-B73A-1E4A06082C99}"/>
              </a:ext>
            </a:extLst>
          </p:cNvPr>
          <p:cNvSpPr txBox="1"/>
          <p:nvPr/>
        </p:nvSpPr>
        <p:spPr>
          <a:xfrm>
            <a:off x="455927" y="3635598"/>
            <a:ext cx="5916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12.</a:t>
            </a:r>
            <a:r>
              <a:rPr lang="zh-CN" altLang="en-US" sz="1400" b="1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直线与圆锥曲线相交问题，韦达定理法与点差法的规范步骤是什么？</a:t>
            </a:r>
            <a:endParaRPr lang="en-US" altLang="zh-CN" sz="1400" b="1" dirty="0">
              <a:solidFill>
                <a:schemeClr val="tx2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1400" b="1" dirty="0" smtClean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非对称</a:t>
            </a:r>
            <a:r>
              <a:rPr lang="zh-CN" altLang="en-US" sz="1400" b="1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韦达定理怎么处理？</a:t>
            </a:r>
          </a:p>
        </p:txBody>
      </p:sp>
    </p:spTree>
    <p:extLst>
      <p:ext uri="{BB962C8B-B14F-4D97-AF65-F5344CB8AC3E}">
        <p14:creationId xmlns:p14="http://schemas.microsoft.com/office/powerpoint/2010/main" val="316807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98F34921-8F9F-AC27-759B-4D91039369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7494"/>
            <a:ext cx="2016224" cy="530585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="" xmlns:a16="http://schemas.microsoft.com/office/drawing/2014/main" id="{EC23A354-8CF9-22FE-EC34-8B60B02A21BD}"/>
              </a:ext>
            </a:extLst>
          </p:cNvPr>
          <p:cNvGrpSpPr/>
          <p:nvPr/>
        </p:nvGrpSpPr>
        <p:grpSpPr>
          <a:xfrm>
            <a:off x="323528" y="843558"/>
            <a:ext cx="4947193" cy="378042"/>
            <a:chOff x="323528" y="843558"/>
            <a:chExt cx="4947193" cy="378042"/>
          </a:xfrm>
        </p:grpSpPr>
        <p:sp>
          <p:nvSpPr>
            <p:cNvPr id="3" name="Text Placeholder 4">
              <a:extLst>
                <a:ext uri="{FF2B5EF4-FFF2-40B4-BE49-F238E27FC236}">
                  <a16:creationId xmlns="" xmlns:a16="http://schemas.microsoft.com/office/drawing/2014/main" id="{1DBDE200-5974-E054-6347-CAF4013B3E73}"/>
                </a:ext>
              </a:extLst>
            </p:cNvPr>
            <p:cNvSpPr txBox="1">
              <a:spLocks/>
            </p:cNvSpPr>
            <p:nvPr/>
          </p:nvSpPr>
          <p:spPr>
            <a:xfrm>
              <a:off x="323528" y="843558"/>
              <a:ext cx="4947193" cy="37804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sz="2400" b="1" dirty="0">
                  <a:solidFill>
                    <a:srgbClr val="C00000"/>
                  </a:solidFill>
                  <a:latin typeface="华文隶书" panose="02010800040101010101" pitchFamily="2" charset="-122"/>
                  <a:ea typeface="华文隶书" panose="02010800040101010101" pitchFamily="2" charset="-122"/>
                </a:rPr>
                <a:t>三</a:t>
              </a:r>
              <a:r>
                <a:rPr lang="en-US" altLang="zh-CN" sz="2400" b="1" dirty="0">
                  <a:solidFill>
                    <a:srgbClr val="C00000"/>
                  </a:solidFill>
                  <a:latin typeface="华文隶书" panose="02010800040101010101" pitchFamily="2" charset="-122"/>
                  <a:ea typeface="华文隶书" panose="02010800040101010101" pitchFamily="2" charset="-122"/>
                </a:rPr>
                <a:t>.</a:t>
              </a:r>
              <a:r>
                <a:rPr lang="zh-CN" altLang="en-US" sz="2400" b="1" dirty="0">
                  <a:solidFill>
                    <a:srgbClr val="C00000"/>
                  </a:solidFill>
                  <a:latin typeface="华文隶书" panose="02010800040101010101" pitchFamily="2" charset="-122"/>
                  <a:ea typeface="华文隶书" panose="02010800040101010101" pitchFamily="2" charset="-122"/>
                </a:rPr>
                <a:t> 解析几何部分温馨提醒</a:t>
              </a:r>
              <a:endParaRPr lang="en-GB" sz="2400" b="1" dirty="0">
                <a:solidFill>
                  <a:srgbClr val="C00000"/>
                </a:solidFill>
                <a:latin typeface="华文隶书" panose="02010800040101010101" pitchFamily="2" charset="-122"/>
                <a:ea typeface="华文隶书" panose="02010800040101010101" pitchFamily="2" charset="-122"/>
              </a:endParaRPr>
            </a:p>
          </p:txBody>
        </p:sp>
        <p:cxnSp>
          <p:nvCxnSpPr>
            <p:cNvPr id="4" name="直接连接符 3">
              <a:extLst>
                <a:ext uri="{FF2B5EF4-FFF2-40B4-BE49-F238E27FC236}">
                  <a16:creationId xmlns="" xmlns:a16="http://schemas.microsoft.com/office/drawing/2014/main" id="{FC4A25FC-727B-E4AD-2EEC-994631234EA8}"/>
                </a:ext>
              </a:extLst>
            </p:cNvPr>
            <p:cNvCxnSpPr>
              <a:cxnSpLocks/>
            </p:cNvCxnSpPr>
            <p:nvPr/>
          </p:nvCxnSpPr>
          <p:spPr>
            <a:xfrm>
              <a:off x="323528" y="1203598"/>
              <a:ext cx="3600400" cy="0"/>
            </a:xfrm>
            <a:prstGeom prst="line">
              <a:avLst/>
            </a:prstGeom>
            <a:ln w="57150" cmpd="dbl">
              <a:solidFill>
                <a:srgbClr val="BE000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03297A5-DE59-D490-F073-0C68CAE7D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0272" y="3435846"/>
            <a:ext cx="1980220" cy="14121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7" name="对象 16">
            <a:extLst>
              <a:ext uri="{FF2B5EF4-FFF2-40B4-BE49-F238E27FC236}">
                <a16:creationId xmlns="" xmlns:a16="http://schemas.microsoft.com/office/drawing/2014/main" id="{90456018-CB2A-458B-B700-DDB86C1F8FA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47163" y="1977421"/>
          <a:ext cx="51681" cy="45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" name="Equation" r:id="rId5" imgW="127221" imgH="178109" progId="Equation.DSMT4">
                  <p:embed/>
                </p:oleObj>
              </mc:Choice>
              <mc:Fallback>
                <p:oleObj name="Equation" r:id="rId5" imgW="127221" imgH="178109" progId="Equation.DSMT4">
                  <p:embed/>
                  <p:pic>
                    <p:nvPicPr>
                      <p:cNvPr id="17" name="对象 16">
                        <a:extLst>
                          <a:ext uri="{FF2B5EF4-FFF2-40B4-BE49-F238E27FC236}">
                            <a16:creationId xmlns="" xmlns:a16="http://schemas.microsoft.com/office/drawing/2014/main" id="{90456018-CB2A-458B-B700-DDB86C1F8FA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7163" y="1977421"/>
                        <a:ext cx="51681" cy="4571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文本框 19">
            <a:extLst>
              <a:ext uri="{FF2B5EF4-FFF2-40B4-BE49-F238E27FC236}">
                <a16:creationId xmlns="" xmlns:a16="http://schemas.microsoft.com/office/drawing/2014/main" id="{DFA67E08-1E05-4589-A14F-19BAFBA5570C}"/>
              </a:ext>
            </a:extLst>
          </p:cNvPr>
          <p:cNvSpPr txBox="1"/>
          <p:nvPr/>
        </p:nvSpPr>
        <p:spPr>
          <a:xfrm>
            <a:off x="457052" y="1872499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14.</a:t>
            </a:r>
            <a:r>
              <a:rPr lang="zh-CN" altLang="en-US" sz="1400" b="1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还</a:t>
            </a:r>
            <a:r>
              <a:rPr lang="zh-CN" altLang="en-US" sz="1400" b="1" dirty="0" smtClean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记得阿波罗尼斯</a:t>
            </a:r>
            <a:r>
              <a:rPr lang="zh-CN" altLang="en-US" sz="1400" b="1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圆吗？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="" xmlns:a16="http://schemas.microsoft.com/office/drawing/2014/main" id="{6BD8B634-29CF-45DD-8FDE-9DF8031D9034}"/>
              </a:ext>
            </a:extLst>
          </p:cNvPr>
          <p:cNvSpPr txBox="1"/>
          <p:nvPr/>
        </p:nvSpPr>
        <p:spPr>
          <a:xfrm>
            <a:off x="484502" y="2402884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15.</a:t>
            </a:r>
            <a:r>
              <a:rPr lang="zh-CN" altLang="en-US" sz="1400" b="1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圆锥曲线的光学性质？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="" xmlns:a16="http://schemas.microsoft.com/office/drawing/2014/main" id="{00AA1235-2A6E-4492-B73A-1E4A06082C99}"/>
              </a:ext>
            </a:extLst>
          </p:cNvPr>
          <p:cNvSpPr txBox="1"/>
          <p:nvPr/>
        </p:nvSpPr>
        <p:spPr>
          <a:xfrm>
            <a:off x="456781" y="2912259"/>
            <a:ext cx="2963091" cy="307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16.</a:t>
            </a:r>
            <a:r>
              <a:rPr lang="zh-CN" altLang="en-US" sz="1400" b="1" dirty="0" smtClean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轨迹和轨迹方程是一回事吗？</a:t>
            </a:r>
            <a:endParaRPr lang="zh-CN" altLang="en-US" sz="1400" b="1" dirty="0">
              <a:solidFill>
                <a:schemeClr val="tx2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="" xmlns:a16="http://schemas.microsoft.com/office/drawing/2014/main" id="{794417F1-5993-464E-8A04-A477E926C2EF}"/>
              </a:ext>
            </a:extLst>
          </p:cNvPr>
          <p:cNvSpPr txBox="1"/>
          <p:nvPr/>
        </p:nvSpPr>
        <p:spPr>
          <a:xfrm>
            <a:off x="457052" y="1418007"/>
            <a:ext cx="35400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13.</a:t>
            </a:r>
            <a:r>
              <a:rPr lang="zh-CN" altLang="en-US" sz="1400" b="1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圆锥曲线中点弦问题的重要结论？ </a:t>
            </a:r>
          </a:p>
        </p:txBody>
      </p:sp>
    </p:spTree>
    <p:extLst>
      <p:ext uri="{BB962C8B-B14F-4D97-AF65-F5344CB8AC3E}">
        <p14:creationId xmlns:p14="http://schemas.microsoft.com/office/powerpoint/2010/main" val="415132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平行四边形 2"/>
          <p:cNvSpPr/>
          <p:nvPr/>
        </p:nvSpPr>
        <p:spPr>
          <a:xfrm>
            <a:off x="179512" y="1563638"/>
            <a:ext cx="2722916" cy="1944885"/>
          </a:xfrm>
          <a:custGeom>
            <a:avLst/>
            <a:gdLst>
              <a:gd name="connsiteX0" fmla="*/ 0 w 3855910"/>
              <a:gd name="connsiteY0" fmla="*/ 6532 h 1764300"/>
              <a:gd name="connsiteX1" fmla="*/ 3855910 w 3855910"/>
              <a:gd name="connsiteY1" fmla="*/ 0 h 1764300"/>
              <a:gd name="connsiteX2" fmla="*/ 3271473 w 3855910"/>
              <a:gd name="connsiteY2" fmla="*/ 1764300 h 1764300"/>
              <a:gd name="connsiteX3" fmla="*/ 0 w 3855910"/>
              <a:gd name="connsiteY3" fmla="*/ 1764300 h 1764300"/>
              <a:gd name="connsiteX4" fmla="*/ 0 w 3855910"/>
              <a:gd name="connsiteY4" fmla="*/ 6532 h 176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5910" h="1764300">
                <a:moveTo>
                  <a:pt x="0" y="6532"/>
                </a:moveTo>
                <a:lnTo>
                  <a:pt x="3855910" y="0"/>
                </a:lnTo>
                <a:lnTo>
                  <a:pt x="3271473" y="1764300"/>
                </a:lnTo>
                <a:lnTo>
                  <a:pt x="0" y="1764300"/>
                </a:lnTo>
                <a:lnTo>
                  <a:pt x="0" y="6532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716255" y="1765117"/>
            <a:ext cx="1541926" cy="1541926"/>
            <a:chOff x="400614" y="153236"/>
            <a:chExt cx="1914458" cy="1914458"/>
          </a:xfrm>
        </p:grpSpPr>
        <p:grpSp>
          <p:nvGrpSpPr>
            <p:cNvPr id="43" name="组合 42"/>
            <p:cNvGrpSpPr/>
            <p:nvPr/>
          </p:nvGrpSpPr>
          <p:grpSpPr>
            <a:xfrm>
              <a:off x="400614" y="153236"/>
              <a:ext cx="1914458" cy="1914458"/>
              <a:chOff x="1677608" y="2996952"/>
              <a:chExt cx="1395643" cy="1395643"/>
            </a:xfrm>
          </p:grpSpPr>
          <p:sp>
            <p:nvSpPr>
              <p:cNvPr id="45" name="Oval 60"/>
              <p:cNvSpPr>
                <a:spLocks noChangeAspect="1"/>
              </p:cNvSpPr>
              <p:nvPr/>
            </p:nvSpPr>
            <p:spPr>
              <a:xfrm>
                <a:off x="1677608" y="2996952"/>
                <a:ext cx="1395643" cy="1395643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1000"/>
                    </a:schemeClr>
                  </a:gs>
                  <a:gs pos="0">
                    <a:schemeClr val="bg1">
                      <a:lumMod val="99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317500" dist="1143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6" name="Oval 29"/>
              <p:cNvSpPr>
                <a:spLocks noChangeAspect="1"/>
              </p:cNvSpPr>
              <p:nvPr/>
            </p:nvSpPr>
            <p:spPr>
              <a:xfrm>
                <a:off x="1850114" y="3197842"/>
                <a:ext cx="1050630" cy="1050630"/>
              </a:xfrm>
              <a:prstGeom prst="ellipse">
                <a:avLst/>
              </a:prstGeom>
              <a:blipFill>
                <a:blip r:embed="rId3"/>
                <a:tile tx="0" ty="0" sx="100000" sy="100000" flip="none" algn="tl"/>
              </a:blipFill>
              <a:ln w="120650">
                <a:gradFill flip="none" rotWithShape="1">
                  <a:gsLst>
                    <a:gs pos="0">
                      <a:schemeClr val="bg1">
                        <a:lumMod val="78000"/>
                      </a:schemeClr>
                    </a:gs>
                    <a:gs pos="100000">
                      <a:schemeClr val="bg1">
                        <a:lumMod val="98000"/>
                      </a:schemeClr>
                    </a:gs>
                  </a:gsLst>
                  <a:lin ang="5400000" scaled="1"/>
                  <a:tileRect/>
                </a:gradFill>
              </a:ln>
              <a:effectLst>
                <a:innerShdw blurRad="330200" dist="165100" dir="16200000">
                  <a:prstClr val="black">
                    <a:alpha val="53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endParaRPr>
              </a:p>
            </p:txBody>
          </p:sp>
        </p:grpSp>
        <p:sp>
          <p:nvSpPr>
            <p:cNvPr id="44" name="Rectangle 9"/>
            <p:cNvSpPr/>
            <p:nvPr/>
          </p:nvSpPr>
          <p:spPr>
            <a:xfrm>
              <a:off x="696752" y="764216"/>
              <a:ext cx="1350150" cy="692497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/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七</a:t>
              </a:r>
            </a:p>
          </p:txBody>
        </p:sp>
      </p:grpSp>
      <p:sp>
        <p:nvSpPr>
          <p:cNvPr id="47" name="平行四边形 39"/>
          <p:cNvSpPr/>
          <p:nvPr/>
        </p:nvSpPr>
        <p:spPr>
          <a:xfrm>
            <a:off x="2448767" y="1563638"/>
            <a:ext cx="6264696" cy="1937684"/>
          </a:xfrm>
          <a:custGeom>
            <a:avLst/>
            <a:gdLst/>
            <a:ahLst/>
            <a:cxnLst/>
            <a:rect l="l" t="t" r="r" b="b"/>
            <a:pathLst>
              <a:path w="5703525" h="1757768">
                <a:moveTo>
                  <a:pt x="415097" y="0"/>
                </a:moveTo>
                <a:lnTo>
                  <a:pt x="5703525" y="0"/>
                </a:lnTo>
                <a:lnTo>
                  <a:pt x="5703525" y="1757768"/>
                </a:lnTo>
                <a:lnTo>
                  <a:pt x="0" y="1757768"/>
                </a:lnTo>
                <a:close/>
              </a:path>
            </a:pathLst>
          </a:cu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1510538" y="2193926"/>
            <a:ext cx="6645871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44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函数与导数部分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7494"/>
            <a:ext cx="2016224" cy="5305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circle/>
      </p:transition>
    </mc:Choice>
    <mc:Fallback xmlns="">
      <p:transition spd="slow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7494"/>
            <a:ext cx="2016224" cy="5305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272" y="3435846"/>
            <a:ext cx="1980220" cy="14121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" name="组合 7">
            <a:extLst>
              <a:ext uri="{FF2B5EF4-FFF2-40B4-BE49-F238E27FC236}">
                <a16:creationId xmlns="" xmlns:a16="http://schemas.microsoft.com/office/drawing/2014/main" id="{479212F5-F380-064D-87BE-E4CC06BD76B7}"/>
              </a:ext>
            </a:extLst>
          </p:cNvPr>
          <p:cNvGrpSpPr/>
          <p:nvPr/>
        </p:nvGrpSpPr>
        <p:grpSpPr>
          <a:xfrm>
            <a:off x="323528" y="843558"/>
            <a:ext cx="4947193" cy="378042"/>
            <a:chOff x="323528" y="843558"/>
            <a:chExt cx="4947193" cy="378042"/>
          </a:xfrm>
        </p:grpSpPr>
        <p:sp>
          <p:nvSpPr>
            <p:cNvPr id="9" name="Text Placeholder 4">
              <a:extLst>
                <a:ext uri="{FF2B5EF4-FFF2-40B4-BE49-F238E27FC236}">
                  <a16:creationId xmlns="" xmlns:a16="http://schemas.microsoft.com/office/drawing/2014/main" id="{36DE7B2F-779C-7138-D45E-7A25E4564F0C}"/>
                </a:ext>
              </a:extLst>
            </p:cNvPr>
            <p:cNvSpPr txBox="1"/>
            <p:nvPr/>
          </p:nvSpPr>
          <p:spPr>
            <a:xfrm>
              <a:off x="323528" y="843558"/>
              <a:ext cx="4947193" cy="37804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sz="2400" b="1" dirty="0">
                  <a:solidFill>
                    <a:srgbClr val="C00000"/>
                  </a:solidFill>
                  <a:latin typeface="华文隶书" panose="02010800040101010101" pitchFamily="2" charset="-122"/>
                  <a:ea typeface="华文隶书" panose="02010800040101010101" pitchFamily="2" charset="-122"/>
                </a:rPr>
                <a:t>七</a:t>
              </a:r>
              <a:r>
                <a:rPr lang="en-US" altLang="zh-CN" sz="2400" b="1" dirty="0">
                  <a:solidFill>
                    <a:srgbClr val="C00000"/>
                  </a:solidFill>
                  <a:latin typeface="华文隶书" panose="02010800040101010101" pitchFamily="2" charset="-122"/>
                  <a:ea typeface="华文隶书" panose="02010800040101010101" pitchFamily="2" charset="-122"/>
                </a:rPr>
                <a:t>.</a:t>
              </a:r>
              <a:r>
                <a:rPr lang="zh-CN" altLang="en-US" sz="2400" b="1" dirty="0">
                  <a:solidFill>
                    <a:srgbClr val="C00000"/>
                  </a:solidFill>
                  <a:latin typeface="华文隶书" panose="02010800040101010101" pitchFamily="2" charset="-122"/>
                  <a:ea typeface="华文隶书" panose="02010800040101010101" pitchFamily="2" charset="-122"/>
                </a:rPr>
                <a:t> 函数与导数部分温馨提醒</a:t>
              </a:r>
              <a:endParaRPr lang="en-GB" sz="2400" b="1" dirty="0">
                <a:solidFill>
                  <a:srgbClr val="C00000"/>
                </a:solidFill>
                <a:latin typeface="华文隶书" panose="02010800040101010101" pitchFamily="2" charset="-122"/>
                <a:ea typeface="华文隶书" panose="02010800040101010101" pitchFamily="2" charset="-122"/>
              </a:endParaRPr>
            </a:p>
          </p:txBody>
        </p:sp>
        <p:cxnSp>
          <p:nvCxnSpPr>
            <p:cNvPr id="10" name="直接连接符 9">
              <a:extLst>
                <a:ext uri="{FF2B5EF4-FFF2-40B4-BE49-F238E27FC236}">
                  <a16:creationId xmlns="" xmlns:a16="http://schemas.microsoft.com/office/drawing/2014/main" id="{EA949B9C-577E-A373-D6D3-5651BE11CACF}"/>
                </a:ext>
              </a:extLst>
            </p:cNvPr>
            <p:cNvCxnSpPr/>
            <p:nvPr/>
          </p:nvCxnSpPr>
          <p:spPr>
            <a:xfrm>
              <a:off x="323528" y="1203598"/>
              <a:ext cx="3888432" cy="0"/>
            </a:xfrm>
            <a:prstGeom prst="line">
              <a:avLst/>
            </a:prstGeom>
            <a:ln w="57150" cmpd="dbl">
              <a:solidFill>
                <a:srgbClr val="BE000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6A953BE4-94EB-A450-0D1D-4B7B26F059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2475" y="2562225"/>
            <a:ext cx="19050" cy="1905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4DF1E561-694A-DD81-C451-6E0E1B6822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1491630"/>
            <a:ext cx="5544616" cy="314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02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7494"/>
            <a:ext cx="2016224" cy="5305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272" y="3435846"/>
            <a:ext cx="1980220" cy="14121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" name="组合 7">
            <a:extLst>
              <a:ext uri="{FF2B5EF4-FFF2-40B4-BE49-F238E27FC236}">
                <a16:creationId xmlns="" xmlns:a16="http://schemas.microsoft.com/office/drawing/2014/main" id="{479212F5-F380-064D-87BE-E4CC06BD76B7}"/>
              </a:ext>
            </a:extLst>
          </p:cNvPr>
          <p:cNvGrpSpPr/>
          <p:nvPr/>
        </p:nvGrpSpPr>
        <p:grpSpPr>
          <a:xfrm>
            <a:off x="323528" y="843558"/>
            <a:ext cx="4947193" cy="378042"/>
            <a:chOff x="323528" y="843558"/>
            <a:chExt cx="4947193" cy="378042"/>
          </a:xfrm>
        </p:grpSpPr>
        <p:sp>
          <p:nvSpPr>
            <p:cNvPr id="9" name="Text Placeholder 4">
              <a:extLst>
                <a:ext uri="{FF2B5EF4-FFF2-40B4-BE49-F238E27FC236}">
                  <a16:creationId xmlns="" xmlns:a16="http://schemas.microsoft.com/office/drawing/2014/main" id="{36DE7B2F-779C-7138-D45E-7A25E4564F0C}"/>
                </a:ext>
              </a:extLst>
            </p:cNvPr>
            <p:cNvSpPr txBox="1"/>
            <p:nvPr/>
          </p:nvSpPr>
          <p:spPr>
            <a:xfrm>
              <a:off x="323528" y="843558"/>
              <a:ext cx="4947193" cy="37804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sz="2400" b="1" dirty="0">
                  <a:solidFill>
                    <a:srgbClr val="C00000"/>
                  </a:solidFill>
                  <a:latin typeface="华文隶书" panose="02010800040101010101" pitchFamily="2" charset="-122"/>
                  <a:ea typeface="华文隶书" panose="02010800040101010101" pitchFamily="2" charset="-122"/>
                </a:rPr>
                <a:t>七</a:t>
              </a:r>
              <a:r>
                <a:rPr lang="en-US" altLang="zh-CN" sz="2400" b="1" dirty="0">
                  <a:solidFill>
                    <a:srgbClr val="C00000"/>
                  </a:solidFill>
                  <a:latin typeface="华文隶书" panose="02010800040101010101" pitchFamily="2" charset="-122"/>
                  <a:ea typeface="华文隶书" panose="02010800040101010101" pitchFamily="2" charset="-122"/>
                </a:rPr>
                <a:t>.</a:t>
              </a:r>
              <a:r>
                <a:rPr lang="zh-CN" altLang="en-US" sz="2400" b="1" dirty="0">
                  <a:solidFill>
                    <a:srgbClr val="C00000"/>
                  </a:solidFill>
                  <a:latin typeface="华文隶书" panose="02010800040101010101" pitchFamily="2" charset="-122"/>
                  <a:ea typeface="华文隶书" panose="02010800040101010101" pitchFamily="2" charset="-122"/>
                </a:rPr>
                <a:t> 函数与导数部分温馨提醒</a:t>
              </a:r>
              <a:endParaRPr lang="en-GB" sz="2400" b="1" dirty="0">
                <a:solidFill>
                  <a:srgbClr val="C00000"/>
                </a:solidFill>
                <a:latin typeface="华文隶书" panose="02010800040101010101" pitchFamily="2" charset="-122"/>
                <a:ea typeface="华文隶书" panose="02010800040101010101" pitchFamily="2" charset="-122"/>
              </a:endParaRPr>
            </a:p>
          </p:txBody>
        </p:sp>
        <p:cxnSp>
          <p:nvCxnSpPr>
            <p:cNvPr id="10" name="直接连接符 9">
              <a:extLst>
                <a:ext uri="{FF2B5EF4-FFF2-40B4-BE49-F238E27FC236}">
                  <a16:creationId xmlns="" xmlns:a16="http://schemas.microsoft.com/office/drawing/2014/main" id="{EA949B9C-577E-A373-D6D3-5651BE11CACF}"/>
                </a:ext>
              </a:extLst>
            </p:cNvPr>
            <p:cNvCxnSpPr/>
            <p:nvPr/>
          </p:nvCxnSpPr>
          <p:spPr>
            <a:xfrm>
              <a:off x="323528" y="1203598"/>
              <a:ext cx="3888432" cy="0"/>
            </a:xfrm>
            <a:prstGeom prst="line">
              <a:avLst/>
            </a:prstGeom>
            <a:ln w="57150" cmpd="dbl">
              <a:solidFill>
                <a:srgbClr val="BE000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2493A328-73A6-95FB-9ADF-B84BC50C8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1419622"/>
            <a:ext cx="6769535" cy="308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55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952" y="1277589"/>
            <a:ext cx="3816424" cy="70075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145" y="2286098"/>
            <a:ext cx="5886368" cy="7200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536" y="3435846"/>
            <a:ext cx="6149750" cy="723500"/>
          </a:xfrm>
          <a:prstGeom prst="rect">
            <a:avLst/>
          </a:prstGeom>
        </p:spPr>
      </p:pic>
      <p:sp>
        <p:nvSpPr>
          <p:cNvPr id="2" name="Text Placeholder 4">
            <a:extLst>
              <a:ext uri="{FF2B5EF4-FFF2-40B4-BE49-F238E27FC236}">
                <a16:creationId xmlns="" xmlns:a16="http://schemas.microsoft.com/office/drawing/2014/main" id="{266D2E96-580B-227E-E589-DED82A01B4EF}"/>
              </a:ext>
            </a:extLst>
          </p:cNvPr>
          <p:cNvSpPr txBox="1"/>
          <p:nvPr/>
        </p:nvSpPr>
        <p:spPr>
          <a:xfrm>
            <a:off x="323528" y="843558"/>
            <a:ext cx="4947193" cy="378042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400" b="1" dirty="0">
                <a:solidFill>
                  <a:srgbClr val="C000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一</a:t>
            </a:r>
            <a:r>
              <a:rPr lang="en-US" altLang="zh-CN" sz="2400" b="1" dirty="0">
                <a:solidFill>
                  <a:srgbClr val="C000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.</a:t>
            </a:r>
            <a:r>
              <a:rPr lang="zh-CN" altLang="en-US" sz="2400" b="1" dirty="0">
                <a:solidFill>
                  <a:srgbClr val="C000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 集合、逻辑与复数部分温馨提醒</a:t>
            </a:r>
            <a:endParaRPr lang="en-GB" sz="2400" b="1" dirty="0">
              <a:solidFill>
                <a:srgbClr val="C00000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D734C598-E897-7736-8957-B85ED5FDBB5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7494"/>
            <a:ext cx="2016224" cy="5305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6835AF9B-9E1C-15F4-6636-21766CB5B1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20272" y="3435846"/>
            <a:ext cx="1980220" cy="14121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0075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7494"/>
            <a:ext cx="2016224" cy="5305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272" y="3435846"/>
            <a:ext cx="1980220" cy="14121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" name="组合 7">
            <a:extLst>
              <a:ext uri="{FF2B5EF4-FFF2-40B4-BE49-F238E27FC236}">
                <a16:creationId xmlns="" xmlns:a16="http://schemas.microsoft.com/office/drawing/2014/main" id="{479212F5-F380-064D-87BE-E4CC06BD76B7}"/>
              </a:ext>
            </a:extLst>
          </p:cNvPr>
          <p:cNvGrpSpPr/>
          <p:nvPr/>
        </p:nvGrpSpPr>
        <p:grpSpPr>
          <a:xfrm>
            <a:off x="323528" y="843558"/>
            <a:ext cx="4947193" cy="378042"/>
            <a:chOff x="323528" y="843558"/>
            <a:chExt cx="4947193" cy="378042"/>
          </a:xfrm>
        </p:grpSpPr>
        <p:sp>
          <p:nvSpPr>
            <p:cNvPr id="9" name="Text Placeholder 4">
              <a:extLst>
                <a:ext uri="{FF2B5EF4-FFF2-40B4-BE49-F238E27FC236}">
                  <a16:creationId xmlns="" xmlns:a16="http://schemas.microsoft.com/office/drawing/2014/main" id="{36DE7B2F-779C-7138-D45E-7A25E4564F0C}"/>
                </a:ext>
              </a:extLst>
            </p:cNvPr>
            <p:cNvSpPr txBox="1"/>
            <p:nvPr/>
          </p:nvSpPr>
          <p:spPr>
            <a:xfrm>
              <a:off x="323528" y="843558"/>
              <a:ext cx="4947193" cy="37804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sz="2400" b="1" dirty="0">
                  <a:solidFill>
                    <a:srgbClr val="C00000"/>
                  </a:solidFill>
                  <a:latin typeface="华文隶书" panose="02010800040101010101" pitchFamily="2" charset="-122"/>
                  <a:ea typeface="华文隶书" panose="02010800040101010101" pitchFamily="2" charset="-122"/>
                </a:rPr>
                <a:t>七</a:t>
              </a:r>
              <a:r>
                <a:rPr lang="en-US" altLang="zh-CN" sz="2400" b="1" dirty="0">
                  <a:solidFill>
                    <a:srgbClr val="C00000"/>
                  </a:solidFill>
                  <a:latin typeface="华文隶书" panose="02010800040101010101" pitchFamily="2" charset="-122"/>
                  <a:ea typeface="华文隶书" panose="02010800040101010101" pitchFamily="2" charset="-122"/>
                </a:rPr>
                <a:t>.</a:t>
              </a:r>
              <a:r>
                <a:rPr lang="zh-CN" altLang="en-US" sz="2400" b="1" dirty="0">
                  <a:solidFill>
                    <a:srgbClr val="C00000"/>
                  </a:solidFill>
                  <a:latin typeface="华文隶书" panose="02010800040101010101" pitchFamily="2" charset="-122"/>
                  <a:ea typeface="华文隶书" panose="02010800040101010101" pitchFamily="2" charset="-122"/>
                </a:rPr>
                <a:t> 函数与导数部分温馨提醒</a:t>
              </a:r>
              <a:endParaRPr lang="en-GB" sz="2400" b="1" dirty="0">
                <a:solidFill>
                  <a:srgbClr val="C00000"/>
                </a:solidFill>
                <a:latin typeface="华文隶书" panose="02010800040101010101" pitchFamily="2" charset="-122"/>
                <a:ea typeface="华文隶书" panose="02010800040101010101" pitchFamily="2" charset="-122"/>
              </a:endParaRPr>
            </a:p>
          </p:txBody>
        </p:sp>
        <p:cxnSp>
          <p:nvCxnSpPr>
            <p:cNvPr id="10" name="直接连接符 9">
              <a:extLst>
                <a:ext uri="{FF2B5EF4-FFF2-40B4-BE49-F238E27FC236}">
                  <a16:creationId xmlns="" xmlns:a16="http://schemas.microsoft.com/office/drawing/2014/main" id="{EA949B9C-577E-A373-D6D3-5651BE11CACF}"/>
                </a:ext>
              </a:extLst>
            </p:cNvPr>
            <p:cNvCxnSpPr/>
            <p:nvPr/>
          </p:nvCxnSpPr>
          <p:spPr>
            <a:xfrm>
              <a:off x="323528" y="1203598"/>
              <a:ext cx="3888432" cy="0"/>
            </a:xfrm>
            <a:prstGeom prst="line">
              <a:avLst/>
            </a:prstGeom>
            <a:ln w="57150" cmpd="dbl">
              <a:solidFill>
                <a:srgbClr val="BE000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FEE8FE92-F9BB-C68F-B441-3B7BD5F94D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1491630"/>
            <a:ext cx="6301483" cy="306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07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7494"/>
            <a:ext cx="2016224" cy="530585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="" xmlns:a16="http://schemas.microsoft.com/office/drawing/2014/main" id="{479212F5-F380-064D-87BE-E4CC06BD76B7}"/>
              </a:ext>
            </a:extLst>
          </p:cNvPr>
          <p:cNvGrpSpPr/>
          <p:nvPr/>
        </p:nvGrpSpPr>
        <p:grpSpPr>
          <a:xfrm>
            <a:off x="323528" y="843558"/>
            <a:ext cx="4947193" cy="378042"/>
            <a:chOff x="323528" y="843558"/>
            <a:chExt cx="4947193" cy="378042"/>
          </a:xfrm>
        </p:grpSpPr>
        <p:sp>
          <p:nvSpPr>
            <p:cNvPr id="9" name="Text Placeholder 4">
              <a:extLst>
                <a:ext uri="{FF2B5EF4-FFF2-40B4-BE49-F238E27FC236}">
                  <a16:creationId xmlns="" xmlns:a16="http://schemas.microsoft.com/office/drawing/2014/main" id="{36DE7B2F-779C-7138-D45E-7A25E4564F0C}"/>
                </a:ext>
              </a:extLst>
            </p:cNvPr>
            <p:cNvSpPr txBox="1"/>
            <p:nvPr/>
          </p:nvSpPr>
          <p:spPr>
            <a:xfrm>
              <a:off x="323528" y="843558"/>
              <a:ext cx="4947193" cy="37804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sz="2400" b="1" dirty="0">
                  <a:solidFill>
                    <a:srgbClr val="C00000"/>
                  </a:solidFill>
                  <a:latin typeface="华文隶书" panose="02010800040101010101" pitchFamily="2" charset="-122"/>
                  <a:ea typeface="华文隶书" panose="02010800040101010101" pitchFamily="2" charset="-122"/>
                </a:rPr>
                <a:t>七</a:t>
              </a:r>
              <a:r>
                <a:rPr lang="en-US" altLang="zh-CN" sz="2400" b="1" dirty="0">
                  <a:solidFill>
                    <a:srgbClr val="C00000"/>
                  </a:solidFill>
                  <a:latin typeface="华文隶书" panose="02010800040101010101" pitchFamily="2" charset="-122"/>
                  <a:ea typeface="华文隶书" panose="02010800040101010101" pitchFamily="2" charset="-122"/>
                </a:rPr>
                <a:t>.</a:t>
              </a:r>
              <a:r>
                <a:rPr lang="zh-CN" altLang="en-US" sz="2400" b="1" dirty="0">
                  <a:solidFill>
                    <a:srgbClr val="C00000"/>
                  </a:solidFill>
                  <a:latin typeface="华文隶书" panose="02010800040101010101" pitchFamily="2" charset="-122"/>
                  <a:ea typeface="华文隶书" panose="02010800040101010101" pitchFamily="2" charset="-122"/>
                </a:rPr>
                <a:t> 函数与导数部分温馨提醒</a:t>
              </a:r>
              <a:endParaRPr lang="en-GB" sz="2400" b="1" dirty="0">
                <a:solidFill>
                  <a:srgbClr val="C00000"/>
                </a:solidFill>
                <a:latin typeface="华文隶书" panose="02010800040101010101" pitchFamily="2" charset="-122"/>
                <a:ea typeface="华文隶书" panose="02010800040101010101" pitchFamily="2" charset="-122"/>
              </a:endParaRPr>
            </a:p>
          </p:txBody>
        </p:sp>
        <p:cxnSp>
          <p:nvCxnSpPr>
            <p:cNvPr id="10" name="直接连接符 9">
              <a:extLst>
                <a:ext uri="{FF2B5EF4-FFF2-40B4-BE49-F238E27FC236}">
                  <a16:creationId xmlns="" xmlns:a16="http://schemas.microsoft.com/office/drawing/2014/main" id="{EA949B9C-577E-A373-D6D3-5651BE11CACF}"/>
                </a:ext>
              </a:extLst>
            </p:cNvPr>
            <p:cNvCxnSpPr/>
            <p:nvPr/>
          </p:nvCxnSpPr>
          <p:spPr>
            <a:xfrm>
              <a:off x="323528" y="1203598"/>
              <a:ext cx="3888432" cy="0"/>
            </a:xfrm>
            <a:prstGeom prst="line">
              <a:avLst/>
            </a:prstGeom>
            <a:ln w="57150" cmpd="dbl">
              <a:solidFill>
                <a:srgbClr val="BE000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CC13174D-AB5D-CF99-6BA8-C24904FA2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419622"/>
            <a:ext cx="7417800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87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7494"/>
            <a:ext cx="2016224" cy="5305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272" y="3435846"/>
            <a:ext cx="1980220" cy="14121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" name="组合 7">
            <a:extLst>
              <a:ext uri="{FF2B5EF4-FFF2-40B4-BE49-F238E27FC236}">
                <a16:creationId xmlns="" xmlns:a16="http://schemas.microsoft.com/office/drawing/2014/main" id="{479212F5-F380-064D-87BE-E4CC06BD76B7}"/>
              </a:ext>
            </a:extLst>
          </p:cNvPr>
          <p:cNvGrpSpPr/>
          <p:nvPr/>
        </p:nvGrpSpPr>
        <p:grpSpPr>
          <a:xfrm>
            <a:off x="323528" y="843558"/>
            <a:ext cx="4947193" cy="378042"/>
            <a:chOff x="323528" y="843558"/>
            <a:chExt cx="4947193" cy="378042"/>
          </a:xfrm>
        </p:grpSpPr>
        <p:sp>
          <p:nvSpPr>
            <p:cNvPr id="9" name="Text Placeholder 4">
              <a:extLst>
                <a:ext uri="{FF2B5EF4-FFF2-40B4-BE49-F238E27FC236}">
                  <a16:creationId xmlns="" xmlns:a16="http://schemas.microsoft.com/office/drawing/2014/main" id="{36DE7B2F-779C-7138-D45E-7A25E4564F0C}"/>
                </a:ext>
              </a:extLst>
            </p:cNvPr>
            <p:cNvSpPr txBox="1"/>
            <p:nvPr/>
          </p:nvSpPr>
          <p:spPr>
            <a:xfrm>
              <a:off x="323528" y="843558"/>
              <a:ext cx="4947193" cy="37804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sz="2400" b="1" dirty="0">
                  <a:solidFill>
                    <a:srgbClr val="C00000"/>
                  </a:solidFill>
                  <a:latin typeface="华文隶书" panose="02010800040101010101" pitchFamily="2" charset="-122"/>
                  <a:ea typeface="华文隶书" panose="02010800040101010101" pitchFamily="2" charset="-122"/>
                </a:rPr>
                <a:t>七</a:t>
              </a:r>
              <a:r>
                <a:rPr lang="en-US" altLang="zh-CN" sz="2400" b="1" dirty="0">
                  <a:solidFill>
                    <a:srgbClr val="C00000"/>
                  </a:solidFill>
                  <a:latin typeface="华文隶书" panose="02010800040101010101" pitchFamily="2" charset="-122"/>
                  <a:ea typeface="华文隶书" panose="02010800040101010101" pitchFamily="2" charset="-122"/>
                </a:rPr>
                <a:t>.</a:t>
              </a:r>
              <a:r>
                <a:rPr lang="zh-CN" altLang="en-US" sz="2400" b="1" dirty="0">
                  <a:solidFill>
                    <a:srgbClr val="C00000"/>
                  </a:solidFill>
                  <a:latin typeface="华文隶书" panose="02010800040101010101" pitchFamily="2" charset="-122"/>
                  <a:ea typeface="华文隶书" panose="02010800040101010101" pitchFamily="2" charset="-122"/>
                </a:rPr>
                <a:t> 函数与导数部分温馨提醒</a:t>
              </a:r>
              <a:endParaRPr lang="en-GB" sz="2400" b="1" dirty="0">
                <a:solidFill>
                  <a:srgbClr val="C00000"/>
                </a:solidFill>
                <a:latin typeface="华文隶书" panose="02010800040101010101" pitchFamily="2" charset="-122"/>
                <a:ea typeface="华文隶书" panose="02010800040101010101" pitchFamily="2" charset="-122"/>
              </a:endParaRPr>
            </a:p>
          </p:txBody>
        </p:sp>
        <p:cxnSp>
          <p:nvCxnSpPr>
            <p:cNvPr id="10" name="直接连接符 9">
              <a:extLst>
                <a:ext uri="{FF2B5EF4-FFF2-40B4-BE49-F238E27FC236}">
                  <a16:creationId xmlns="" xmlns:a16="http://schemas.microsoft.com/office/drawing/2014/main" id="{EA949B9C-577E-A373-D6D3-5651BE11CACF}"/>
                </a:ext>
              </a:extLst>
            </p:cNvPr>
            <p:cNvCxnSpPr/>
            <p:nvPr/>
          </p:nvCxnSpPr>
          <p:spPr>
            <a:xfrm>
              <a:off x="323528" y="1203598"/>
              <a:ext cx="3888432" cy="0"/>
            </a:xfrm>
            <a:prstGeom prst="line">
              <a:avLst/>
            </a:prstGeom>
            <a:ln w="57150" cmpd="dbl">
              <a:solidFill>
                <a:srgbClr val="BE000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组合 5"/>
          <p:cNvGrpSpPr/>
          <p:nvPr/>
        </p:nvGrpSpPr>
        <p:grpSpPr>
          <a:xfrm>
            <a:off x="395536" y="1387153"/>
            <a:ext cx="6013807" cy="3432412"/>
            <a:chOff x="395536" y="1387153"/>
            <a:chExt cx="6013807" cy="3432412"/>
          </a:xfrm>
        </p:grpSpPr>
        <p:pic>
          <p:nvPicPr>
            <p:cNvPr id="4" name="图片 3">
              <a:extLst>
                <a:ext uri="{FF2B5EF4-FFF2-40B4-BE49-F238E27FC236}">
                  <a16:creationId xmlns="" xmlns:a16="http://schemas.microsoft.com/office/drawing/2014/main" id="{28F97D4D-599A-455F-3AC8-8B05502084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5536" y="1387153"/>
              <a:ext cx="6013807" cy="3432412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0416" y="1851671"/>
              <a:ext cx="5112568" cy="241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629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7494"/>
            <a:ext cx="2016224" cy="5305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304" y="3713262"/>
            <a:ext cx="1692188" cy="12067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" name="组合 7">
            <a:extLst>
              <a:ext uri="{FF2B5EF4-FFF2-40B4-BE49-F238E27FC236}">
                <a16:creationId xmlns="" xmlns:a16="http://schemas.microsoft.com/office/drawing/2014/main" id="{479212F5-F380-064D-87BE-E4CC06BD76B7}"/>
              </a:ext>
            </a:extLst>
          </p:cNvPr>
          <p:cNvGrpSpPr/>
          <p:nvPr/>
        </p:nvGrpSpPr>
        <p:grpSpPr>
          <a:xfrm>
            <a:off x="323528" y="843558"/>
            <a:ext cx="4947193" cy="378042"/>
            <a:chOff x="323528" y="843558"/>
            <a:chExt cx="4947193" cy="378042"/>
          </a:xfrm>
        </p:grpSpPr>
        <p:sp>
          <p:nvSpPr>
            <p:cNvPr id="9" name="Text Placeholder 4">
              <a:extLst>
                <a:ext uri="{FF2B5EF4-FFF2-40B4-BE49-F238E27FC236}">
                  <a16:creationId xmlns="" xmlns:a16="http://schemas.microsoft.com/office/drawing/2014/main" id="{36DE7B2F-779C-7138-D45E-7A25E4564F0C}"/>
                </a:ext>
              </a:extLst>
            </p:cNvPr>
            <p:cNvSpPr txBox="1"/>
            <p:nvPr/>
          </p:nvSpPr>
          <p:spPr>
            <a:xfrm>
              <a:off x="323528" y="843558"/>
              <a:ext cx="4947193" cy="37804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sz="2400" b="1" dirty="0">
                  <a:solidFill>
                    <a:srgbClr val="C00000"/>
                  </a:solidFill>
                  <a:latin typeface="华文隶书" panose="02010800040101010101" pitchFamily="2" charset="-122"/>
                  <a:ea typeface="华文隶书" panose="02010800040101010101" pitchFamily="2" charset="-122"/>
                </a:rPr>
                <a:t>七</a:t>
              </a:r>
              <a:r>
                <a:rPr lang="en-US" altLang="zh-CN" sz="2400" b="1" dirty="0">
                  <a:solidFill>
                    <a:srgbClr val="C00000"/>
                  </a:solidFill>
                  <a:latin typeface="华文隶书" panose="02010800040101010101" pitchFamily="2" charset="-122"/>
                  <a:ea typeface="华文隶书" panose="02010800040101010101" pitchFamily="2" charset="-122"/>
                </a:rPr>
                <a:t>.</a:t>
              </a:r>
              <a:r>
                <a:rPr lang="zh-CN" altLang="en-US" sz="2400" b="1" dirty="0">
                  <a:solidFill>
                    <a:srgbClr val="C00000"/>
                  </a:solidFill>
                  <a:latin typeface="华文隶书" panose="02010800040101010101" pitchFamily="2" charset="-122"/>
                  <a:ea typeface="华文隶书" panose="02010800040101010101" pitchFamily="2" charset="-122"/>
                </a:rPr>
                <a:t> 函数与导数部分温馨提醒</a:t>
              </a:r>
              <a:endParaRPr lang="en-GB" sz="2400" b="1" dirty="0">
                <a:solidFill>
                  <a:srgbClr val="C00000"/>
                </a:solidFill>
                <a:latin typeface="华文隶书" panose="02010800040101010101" pitchFamily="2" charset="-122"/>
                <a:ea typeface="华文隶书" panose="02010800040101010101" pitchFamily="2" charset="-122"/>
              </a:endParaRPr>
            </a:p>
          </p:txBody>
        </p:sp>
        <p:cxnSp>
          <p:nvCxnSpPr>
            <p:cNvPr id="10" name="直接连接符 9">
              <a:extLst>
                <a:ext uri="{FF2B5EF4-FFF2-40B4-BE49-F238E27FC236}">
                  <a16:creationId xmlns="" xmlns:a16="http://schemas.microsoft.com/office/drawing/2014/main" id="{EA949B9C-577E-A373-D6D3-5651BE11CACF}"/>
                </a:ext>
              </a:extLst>
            </p:cNvPr>
            <p:cNvCxnSpPr/>
            <p:nvPr/>
          </p:nvCxnSpPr>
          <p:spPr>
            <a:xfrm>
              <a:off x="323528" y="1203598"/>
              <a:ext cx="3888432" cy="0"/>
            </a:xfrm>
            <a:prstGeom prst="line">
              <a:avLst/>
            </a:prstGeom>
            <a:ln w="57150" cmpd="dbl">
              <a:solidFill>
                <a:srgbClr val="BE000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48A7AFF8-D03D-A233-B94A-7A505CBBB2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1742672"/>
            <a:ext cx="7356960" cy="199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7494"/>
            <a:ext cx="2016224" cy="5305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272" y="3435846"/>
            <a:ext cx="1980220" cy="14121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" name="组合 7">
            <a:extLst>
              <a:ext uri="{FF2B5EF4-FFF2-40B4-BE49-F238E27FC236}">
                <a16:creationId xmlns="" xmlns:a16="http://schemas.microsoft.com/office/drawing/2014/main" id="{479212F5-F380-064D-87BE-E4CC06BD76B7}"/>
              </a:ext>
            </a:extLst>
          </p:cNvPr>
          <p:cNvGrpSpPr/>
          <p:nvPr/>
        </p:nvGrpSpPr>
        <p:grpSpPr>
          <a:xfrm>
            <a:off x="323528" y="843558"/>
            <a:ext cx="4947193" cy="378042"/>
            <a:chOff x="323528" y="843558"/>
            <a:chExt cx="4947193" cy="378042"/>
          </a:xfrm>
        </p:grpSpPr>
        <p:sp>
          <p:nvSpPr>
            <p:cNvPr id="9" name="Text Placeholder 4">
              <a:extLst>
                <a:ext uri="{FF2B5EF4-FFF2-40B4-BE49-F238E27FC236}">
                  <a16:creationId xmlns="" xmlns:a16="http://schemas.microsoft.com/office/drawing/2014/main" id="{36DE7B2F-779C-7138-D45E-7A25E4564F0C}"/>
                </a:ext>
              </a:extLst>
            </p:cNvPr>
            <p:cNvSpPr txBox="1"/>
            <p:nvPr/>
          </p:nvSpPr>
          <p:spPr>
            <a:xfrm>
              <a:off x="323528" y="843558"/>
              <a:ext cx="4947193" cy="37804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sz="2400" b="1" dirty="0">
                  <a:solidFill>
                    <a:srgbClr val="C00000"/>
                  </a:solidFill>
                  <a:latin typeface="华文隶书" panose="02010800040101010101" pitchFamily="2" charset="-122"/>
                  <a:ea typeface="华文隶书" panose="02010800040101010101" pitchFamily="2" charset="-122"/>
                </a:rPr>
                <a:t>七</a:t>
              </a:r>
              <a:r>
                <a:rPr lang="en-US" altLang="zh-CN" sz="2400" b="1" dirty="0">
                  <a:solidFill>
                    <a:srgbClr val="C00000"/>
                  </a:solidFill>
                  <a:latin typeface="华文隶书" panose="02010800040101010101" pitchFamily="2" charset="-122"/>
                  <a:ea typeface="华文隶书" panose="02010800040101010101" pitchFamily="2" charset="-122"/>
                </a:rPr>
                <a:t>.</a:t>
              </a:r>
              <a:r>
                <a:rPr lang="zh-CN" altLang="en-US" sz="2400" b="1" dirty="0">
                  <a:solidFill>
                    <a:srgbClr val="C00000"/>
                  </a:solidFill>
                  <a:latin typeface="华文隶书" panose="02010800040101010101" pitchFamily="2" charset="-122"/>
                  <a:ea typeface="华文隶书" panose="02010800040101010101" pitchFamily="2" charset="-122"/>
                </a:rPr>
                <a:t> 函数与导数部分温馨提醒</a:t>
              </a:r>
              <a:endParaRPr lang="en-GB" sz="2400" b="1" dirty="0">
                <a:solidFill>
                  <a:srgbClr val="C00000"/>
                </a:solidFill>
                <a:latin typeface="华文隶书" panose="02010800040101010101" pitchFamily="2" charset="-122"/>
                <a:ea typeface="华文隶书" panose="02010800040101010101" pitchFamily="2" charset="-122"/>
              </a:endParaRPr>
            </a:p>
          </p:txBody>
        </p:sp>
        <p:cxnSp>
          <p:nvCxnSpPr>
            <p:cNvPr id="10" name="直接连接符 9">
              <a:extLst>
                <a:ext uri="{FF2B5EF4-FFF2-40B4-BE49-F238E27FC236}">
                  <a16:creationId xmlns="" xmlns:a16="http://schemas.microsoft.com/office/drawing/2014/main" id="{EA949B9C-577E-A373-D6D3-5651BE11CACF}"/>
                </a:ext>
              </a:extLst>
            </p:cNvPr>
            <p:cNvCxnSpPr/>
            <p:nvPr/>
          </p:nvCxnSpPr>
          <p:spPr>
            <a:xfrm>
              <a:off x="323528" y="1203598"/>
              <a:ext cx="3888432" cy="0"/>
            </a:xfrm>
            <a:prstGeom prst="line">
              <a:avLst/>
            </a:prstGeom>
            <a:ln w="57150" cmpd="dbl">
              <a:solidFill>
                <a:srgbClr val="BE000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36BF21B7-8809-0CD6-2261-BCE63A14DF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1410602"/>
            <a:ext cx="4307083" cy="310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75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7494"/>
            <a:ext cx="2016224" cy="53058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23528" y="843558"/>
            <a:ext cx="4947193" cy="378042"/>
            <a:chOff x="323528" y="843558"/>
            <a:chExt cx="4947193" cy="378042"/>
          </a:xfrm>
        </p:grpSpPr>
        <p:sp>
          <p:nvSpPr>
            <p:cNvPr id="3" name="Text Placeholder 4"/>
            <p:cNvSpPr txBox="1"/>
            <p:nvPr/>
          </p:nvSpPr>
          <p:spPr>
            <a:xfrm>
              <a:off x="323528" y="843558"/>
              <a:ext cx="4947193" cy="37804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sz="2400" b="1" dirty="0">
                  <a:solidFill>
                    <a:srgbClr val="C00000"/>
                  </a:solidFill>
                  <a:latin typeface="华文隶书" panose="02010800040101010101" pitchFamily="2" charset="-122"/>
                  <a:ea typeface="华文隶书" panose="02010800040101010101" pitchFamily="2" charset="-122"/>
                </a:rPr>
                <a:t>七</a:t>
              </a:r>
              <a:r>
                <a:rPr lang="en-US" altLang="zh-CN" sz="2400" b="1" dirty="0">
                  <a:solidFill>
                    <a:srgbClr val="C00000"/>
                  </a:solidFill>
                  <a:latin typeface="华文隶书" panose="02010800040101010101" pitchFamily="2" charset="-122"/>
                  <a:ea typeface="华文隶书" panose="02010800040101010101" pitchFamily="2" charset="-122"/>
                </a:rPr>
                <a:t>.</a:t>
              </a:r>
              <a:r>
                <a:rPr lang="zh-CN" altLang="en-US" sz="2400" b="1" dirty="0">
                  <a:solidFill>
                    <a:srgbClr val="C00000"/>
                  </a:solidFill>
                  <a:latin typeface="华文隶书" panose="02010800040101010101" pitchFamily="2" charset="-122"/>
                  <a:ea typeface="华文隶书" panose="02010800040101010101" pitchFamily="2" charset="-122"/>
                </a:rPr>
                <a:t> 函数与导数部分温馨提醒</a:t>
              </a:r>
              <a:endParaRPr lang="en-GB" sz="2400" b="1" dirty="0">
                <a:solidFill>
                  <a:srgbClr val="C00000"/>
                </a:solidFill>
                <a:latin typeface="华文隶书" panose="02010800040101010101" pitchFamily="2" charset="-122"/>
                <a:ea typeface="华文隶书" panose="02010800040101010101" pitchFamily="2" charset="-122"/>
              </a:endParaRPr>
            </a:p>
          </p:txBody>
        </p:sp>
        <p:cxnSp>
          <p:nvCxnSpPr>
            <p:cNvPr id="4" name="直接连接符 3"/>
            <p:cNvCxnSpPr/>
            <p:nvPr/>
          </p:nvCxnSpPr>
          <p:spPr>
            <a:xfrm>
              <a:off x="323528" y="1203598"/>
              <a:ext cx="3888432" cy="0"/>
            </a:xfrm>
            <a:prstGeom prst="line">
              <a:avLst/>
            </a:prstGeom>
            <a:ln w="57150" cmpd="dbl">
              <a:solidFill>
                <a:srgbClr val="BE000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272" y="3435846"/>
            <a:ext cx="1980220" cy="14121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 descr="28">
            <a:extLst>
              <a:ext uri="{FF2B5EF4-FFF2-40B4-BE49-F238E27FC236}">
                <a16:creationId xmlns="" xmlns:a16="http://schemas.microsoft.com/office/drawing/2014/main" id="{1F7C97C6-C6A7-D1B4-2DE1-03469499B6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44096"/>
            <a:ext cx="5256584" cy="33878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平行四边形 2"/>
          <p:cNvSpPr/>
          <p:nvPr/>
        </p:nvSpPr>
        <p:spPr>
          <a:xfrm>
            <a:off x="179512" y="1563638"/>
            <a:ext cx="2722916" cy="1944885"/>
          </a:xfrm>
          <a:custGeom>
            <a:avLst/>
            <a:gdLst>
              <a:gd name="connsiteX0" fmla="*/ 0 w 3855910"/>
              <a:gd name="connsiteY0" fmla="*/ 6532 h 1764300"/>
              <a:gd name="connsiteX1" fmla="*/ 3855910 w 3855910"/>
              <a:gd name="connsiteY1" fmla="*/ 0 h 1764300"/>
              <a:gd name="connsiteX2" fmla="*/ 3271473 w 3855910"/>
              <a:gd name="connsiteY2" fmla="*/ 1764300 h 1764300"/>
              <a:gd name="connsiteX3" fmla="*/ 0 w 3855910"/>
              <a:gd name="connsiteY3" fmla="*/ 1764300 h 1764300"/>
              <a:gd name="connsiteX4" fmla="*/ 0 w 3855910"/>
              <a:gd name="connsiteY4" fmla="*/ 6532 h 176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5910" h="1764300">
                <a:moveTo>
                  <a:pt x="0" y="6532"/>
                </a:moveTo>
                <a:lnTo>
                  <a:pt x="3855910" y="0"/>
                </a:lnTo>
                <a:lnTo>
                  <a:pt x="3271473" y="1764300"/>
                </a:lnTo>
                <a:lnTo>
                  <a:pt x="0" y="1764300"/>
                </a:lnTo>
                <a:lnTo>
                  <a:pt x="0" y="6532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716255" y="1765117"/>
            <a:ext cx="1541926" cy="1541926"/>
            <a:chOff x="400614" y="153236"/>
            <a:chExt cx="1914458" cy="1914458"/>
          </a:xfrm>
        </p:grpSpPr>
        <p:grpSp>
          <p:nvGrpSpPr>
            <p:cNvPr id="43" name="组合 42"/>
            <p:cNvGrpSpPr/>
            <p:nvPr/>
          </p:nvGrpSpPr>
          <p:grpSpPr>
            <a:xfrm>
              <a:off x="400614" y="153236"/>
              <a:ext cx="1914458" cy="1914458"/>
              <a:chOff x="1677608" y="2996952"/>
              <a:chExt cx="1395643" cy="1395643"/>
            </a:xfrm>
          </p:grpSpPr>
          <p:sp>
            <p:nvSpPr>
              <p:cNvPr id="45" name="Oval 60"/>
              <p:cNvSpPr>
                <a:spLocks noChangeAspect="1"/>
              </p:cNvSpPr>
              <p:nvPr/>
            </p:nvSpPr>
            <p:spPr>
              <a:xfrm>
                <a:off x="1677608" y="2996952"/>
                <a:ext cx="1395643" cy="1395643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1000"/>
                    </a:schemeClr>
                  </a:gs>
                  <a:gs pos="0">
                    <a:schemeClr val="bg1">
                      <a:lumMod val="99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317500" dist="1143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6" name="Oval 29"/>
              <p:cNvSpPr>
                <a:spLocks noChangeAspect="1"/>
              </p:cNvSpPr>
              <p:nvPr/>
            </p:nvSpPr>
            <p:spPr>
              <a:xfrm>
                <a:off x="1850114" y="3197842"/>
                <a:ext cx="1050630" cy="1050630"/>
              </a:xfrm>
              <a:prstGeom prst="ellipse">
                <a:avLst/>
              </a:prstGeom>
              <a:blipFill>
                <a:blip r:embed="rId3"/>
                <a:tile tx="0" ty="0" sx="100000" sy="100000" flip="none" algn="tl"/>
              </a:blipFill>
              <a:ln w="120650">
                <a:gradFill flip="none" rotWithShape="1">
                  <a:gsLst>
                    <a:gs pos="0">
                      <a:schemeClr val="bg1">
                        <a:lumMod val="78000"/>
                      </a:schemeClr>
                    </a:gs>
                    <a:gs pos="100000">
                      <a:schemeClr val="bg1">
                        <a:lumMod val="98000"/>
                      </a:schemeClr>
                    </a:gs>
                  </a:gsLst>
                  <a:lin ang="5400000" scaled="1"/>
                  <a:tileRect/>
                </a:gradFill>
              </a:ln>
              <a:effectLst>
                <a:innerShdw blurRad="330200" dist="165100" dir="16200000">
                  <a:prstClr val="black">
                    <a:alpha val="53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endParaRPr>
              </a:p>
            </p:txBody>
          </p:sp>
        </p:grpSp>
        <p:sp>
          <p:nvSpPr>
            <p:cNvPr id="44" name="Rectangle 9"/>
            <p:cNvSpPr/>
            <p:nvPr/>
          </p:nvSpPr>
          <p:spPr>
            <a:xfrm>
              <a:off x="696752" y="764216"/>
              <a:ext cx="1350150" cy="692497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/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八</a:t>
              </a:r>
            </a:p>
          </p:txBody>
        </p:sp>
      </p:grpSp>
      <p:sp>
        <p:nvSpPr>
          <p:cNvPr id="47" name="平行四边形 39"/>
          <p:cNvSpPr/>
          <p:nvPr/>
        </p:nvSpPr>
        <p:spPr>
          <a:xfrm>
            <a:off x="2448768" y="1567237"/>
            <a:ext cx="6264696" cy="1937684"/>
          </a:xfrm>
          <a:custGeom>
            <a:avLst/>
            <a:gdLst/>
            <a:ahLst/>
            <a:cxnLst/>
            <a:rect l="l" t="t" r="r" b="b"/>
            <a:pathLst>
              <a:path w="5703525" h="1757768">
                <a:moveTo>
                  <a:pt x="415097" y="0"/>
                </a:moveTo>
                <a:lnTo>
                  <a:pt x="5703525" y="0"/>
                </a:lnTo>
                <a:lnTo>
                  <a:pt x="5703525" y="1757768"/>
                </a:lnTo>
                <a:lnTo>
                  <a:pt x="0" y="1757768"/>
                </a:lnTo>
                <a:close/>
              </a:path>
            </a:pathLst>
          </a:cu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2811977" y="2197525"/>
            <a:ext cx="5071006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44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新定义部分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7494"/>
            <a:ext cx="2016224" cy="5305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circle/>
      </p:transition>
    </mc:Choice>
    <mc:Fallback xmlns="">
      <p:transition spd="slow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7494"/>
            <a:ext cx="2016224" cy="53058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23528" y="843558"/>
            <a:ext cx="4947193" cy="378042"/>
            <a:chOff x="323528" y="843558"/>
            <a:chExt cx="4947193" cy="378042"/>
          </a:xfrm>
        </p:grpSpPr>
        <p:sp>
          <p:nvSpPr>
            <p:cNvPr id="3" name="Text Placeholder 4"/>
            <p:cNvSpPr txBox="1"/>
            <p:nvPr/>
          </p:nvSpPr>
          <p:spPr>
            <a:xfrm>
              <a:off x="323528" y="843558"/>
              <a:ext cx="4947193" cy="37804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sz="2400" b="1" dirty="0">
                  <a:solidFill>
                    <a:srgbClr val="C00000"/>
                  </a:solidFill>
                  <a:latin typeface="华文隶书" panose="02010800040101010101" pitchFamily="2" charset="-122"/>
                  <a:ea typeface="华文隶书" panose="02010800040101010101" pitchFamily="2" charset="-122"/>
                </a:rPr>
                <a:t>八</a:t>
              </a:r>
              <a:r>
                <a:rPr lang="en-US" altLang="zh-CN" sz="2400" b="1" dirty="0">
                  <a:solidFill>
                    <a:srgbClr val="C00000"/>
                  </a:solidFill>
                  <a:latin typeface="华文隶书" panose="02010800040101010101" pitchFamily="2" charset="-122"/>
                  <a:ea typeface="华文隶书" panose="02010800040101010101" pitchFamily="2" charset="-122"/>
                </a:rPr>
                <a:t>.</a:t>
              </a:r>
              <a:r>
                <a:rPr lang="zh-CN" altLang="en-US" sz="2400" b="1" dirty="0">
                  <a:solidFill>
                    <a:srgbClr val="C00000"/>
                  </a:solidFill>
                  <a:latin typeface="华文隶书" panose="02010800040101010101" pitchFamily="2" charset="-122"/>
                  <a:ea typeface="华文隶书" panose="02010800040101010101" pitchFamily="2" charset="-122"/>
                </a:rPr>
                <a:t> 新定义部分温馨提醒</a:t>
              </a:r>
              <a:endParaRPr lang="en-GB" sz="2400" b="1" dirty="0">
                <a:solidFill>
                  <a:srgbClr val="C00000"/>
                </a:solidFill>
                <a:latin typeface="华文隶书" panose="02010800040101010101" pitchFamily="2" charset="-122"/>
                <a:ea typeface="华文隶书" panose="02010800040101010101" pitchFamily="2" charset="-122"/>
              </a:endParaRPr>
            </a:p>
          </p:txBody>
        </p:sp>
        <p:cxnSp>
          <p:nvCxnSpPr>
            <p:cNvPr id="4" name="直接连接符 3"/>
            <p:cNvCxnSpPr/>
            <p:nvPr/>
          </p:nvCxnSpPr>
          <p:spPr>
            <a:xfrm>
              <a:off x="323528" y="1203598"/>
              <a:ext cx="3456384" cy="0"/>
            </a:xfrm>
            <a:prstGeom prst="line">
              <a:avLst/>
            </a:prstGeom>
            <a:ln w="57150" cmpd="dbl">
              <a:solidFill>
                <a:srgbClr val="BE000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272" y="3435846"/>
            <a:ext cx="1980220" cy="14121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 descr="27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91630"/>
            <a:ext cx="5273824" cy="2966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7494"/>
            <a:ext cx="2016224" cy="53058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23528" y="843558"/>
            <a:ext cx="4947193" cy="378042"/>
            <a:chOff x="323528" y="843558"/>
            <a:chExt cx="4947193" cy="378042"/>
          </a:xfrm>
        </p:grpSpPr>
        <p:sp>
          <p:nvSpPr>
            <p:cNvPr id="3" name="Text Placeholder 4"/>
            <p:cNvSpPr txBox="1"/>
            <p:nvPr/>
          </p:nvSpPr>
          <p:spPr>
            <a:xfrm>
              <a:off x="323528" y="843558"/>
              <a:ext cx="4947193" cy="37804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sz="2400" b="1" dirty="0">
                  <a:solidFill>
                    <a:srgbClr val="C00000"/>
                  </a:solidFill>
                  <a:latin typeface="华文隶书" panose="02010800040101010101" pitchFamily="2" charset="-122"/>
                  <a:ea typeface="华文隶书" panose="02010800040101010101" pitchFamily="2" charset="-122"/>
                </a:rPr>
                <a:t>八</a:t>
              </a:r>
              <a:r>
                <a:rPr lang="en-US" altLang="zh-CN" sz="2400" b="1" dirty="0">
                  <a:solidFill>
                    <a:srgbClr val="C00000"/>
                  </a:solidFill>
                  <a:latin typeface="华文隶书" panose="02010800040101010101" pitchFamily="2" charset="-122"/>
                  <a:ea typeface="华文隶书" panose="02010800040101010101" pitchFamily="2" charset="-122"/>
                </a:rPr>
                <a:t>.</a:t>
              </a:r>
              <a:r>
                <a:rPr lang="zh-CN" altLang="en-US" sz="2400" b="1" dirty="0">
                  <a:solidFill>
                    <a:srgbClr val="C00000"/>
                  </a:solidFill>
                  <a:latin typeface="华文隶书" panose="02010800040101010101" pitchFamily="2" charset="-122"/>
                  <a:ea typeface="华文隶书" panose="02010800040101010101" pitchFamily="2" charset="-122"/>
                </a:rPr>
                <a:t> 新定义部分温馨提醒</a:t>
              </a:r>
              <a:endParaRPr lang="en-GB" sz="2400" b="1" dirty="0">
                <a:solidFill>
                  <a:srgbClr val="C00000"/>
                </a:solidFill>
                <a:latin typeface="华文隶书" panose="02010800040101010101" pitchFamily="2" charset="-122"/>
                <a:ea typeface="华文隶书" panose="02010800040101010101" pitchFamily="2" charset="-122"/>
              </a:endParaRPr>
            </a:p>
          </p:txBody>
        </p:sp>
        <p:cxnSp>
          <p:nvCxnSpPr>
            <p:cNvPr id="4" name="直接连接符 3"/>
            <p:cNvCxnSpPr/>
            <p:nvPr/>
          </p:nvCxnSpPr>
          <p:spPr>
            <a:xfrm>
              <a:off x="323528" y="1203598"/>
              <a:ext cx="3456384" cy="0"/>
            </a:xfrm>
            <a:prstGeom prst="line">
              <a:avLst/>
            </a:prstGeom>
            <a:ln w="57150" cmpd="dbl">
              <a:solidFill>
                <a:srgbClr val="BE000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1164" y="3601096"/>
            <a:ext cx="1980220" cy="14121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F6DE45DD-2F1B-F836-04A6-9EB103D13B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1732902"/>
            <a:ext cx="7266084" cy="206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00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图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7494"/>
            <a:ext cx="8280920" cy="4661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29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4015" y="483518"/>
            <a:ext cx="7968886" cy="18722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7584" y="2643758"/>
            <a:ext cx="5640626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55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55576" y="471297"/>
            <a:ext cx="108012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坚定信心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131840" y="987574"/>
            <a:ext cx="5184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不要用力过猛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275856" y="2787774"/>
            <a:ext cx="4536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不要先入为主</a:t>
            </a:r>
          </a:p>
        </p:txBody>
      </p:sp>
    </p:spTree>
    <p:extLst>
      <p:ext uri="{BB962C8B-B14F-4D97-AF65-F5344CB8AC3E}">
        <p14:creationId xmlns:p14="http://schemas.microsoft.com/office/powerpoint/2010/main" val="382244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15118" y="1511362"/>
            <a:ext cx="936104" cy="2120777"/>
          </a:xfrm>
          <a:prstGeom prst="rect">
            <a:avLst/>
          </a:prstGeom>
        </p:spPr>
      </p:pic>
      <p:sp>
        <p:nvSpPr>
          <p:cNvPr id="26" name="Freeform 6"/>
          <p:cNvSpPr>
            <a:spLocks noChangeArrowheads="1"/>
          </p:cNvSpPr>
          <p:nvPr/>
        </p:nvSpPr>
        <p:spPr bwMode="auto">
          <a:xfrm>
            <a:off x="2994542" y="2434670"/>
            <a:ext cx="497338" cy="493749"/>
          </a:xfrm>
          <a:custGeom>
            <a:avLst/>
            <a:gdLst>
              <a:gd name="T0" fmla="*/ 425 w 444"/>
              <a:gd name="T1" fmla="*/ 17 h 435"/>
              <a:gd name="T2" fmla="*/ 425 w 444"/>
              <a:gd name="T3" fmla="*/ 17 h 435"/>
              <a:gd name="T4" fmla="*/ 345 w 444"/>
              <a:gd name="T5" fmla="*/ 35 h 435"/>
              <a:gd name="T6" fmla="*/ 0 w 444"/>
              <a:gd name="T7" fmla="*/ 222 h 435"/>
              <a:gd name="T8" fmla="*/ 195 w 444"/>
              <a:gd name="T9" fmla="*/ 248 h 435"/>
              <a:gd name="T10" fmla="*/ 221 w 444"/>
              <a:gd name="T11" fmla="*/ 434 h 435"/>
              <a:gd name="T12" fmla="*/ 399 w 444"/>
              <a:gd name="T13" fmla="*/ 89 h 435"/>
              <a:gd name="T14" fmla="*/ 425 w 444"/>
              <a:gd name="T15" fmla="*/ 17 h 435"/>
              <a:gd name="T16" fmla="*/ 381 w 444"/>
              <a:gd name="T17" fmla="*/ 62 h 435"/>
              <a:gd name="T18" fmla="*/ 381 w 444"/>
              <a:gd name="T19" fmla="*/ 62 h 435"/>
              <a:gd name="T20" fmla="*/ 239 w 444"/>
              <a:gd name="T21" fmla="*/ 319 h 435"/>
              <a:gd name="T22" fmla="*/ 230 w 444"/>
              <a:gd name="T23" fmla="*/ 204 h 435"/>
              <a:gd name="T24" fmla="*/ 381 w 444"/>
              <a:gd name="T25" fmla="*/ 62 h 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44" h="435">
                <a:moveTo>
                  <a:pt x="425" y="17"/>
                </a:moveTo>
                <a:lnTo>
                  <a:pt x="425" y="17"/>
                </a:lnTo>
                <a:cubicBezTo>
                  <a:pt x="408" y="0"/>
                  <a:pt x="399" y="17"/>
                  <a:pt x="345" y="35"/>
                </a:cubicBezTo>
                <a:cubicBezTo>
                  <a:pt x="221" y="97"/>
                  <a:pt x="0" y="222"/>
                  <a:pt x="0" y="222"/>
                </a:cubicBezTo>
                <a:cubicBezTo>
                  <a:pt x="195" y="248"/>
                  <a:pt x="195" y="248"/>
                  <a:pt x="195" y="248"/>
                </a:cubicBezTo>
                <a:cubicBezTo>
                  <a:pt x="221" y="434"/>
                  <a:pt x="221" y="434"/>
                  <a:pt x="221" y="434"/>
                </a:cubicBezTo>
                <a:cubicBezTo>
                  <a:pt x="221" y="434"/>
                  <a:pt x="345" y="222"/>
                  <a:pt x="399" y="89"/>
                </a:cubicBezTo>
                <a:cubicBezTo>
                  <a:pt x="425" y="44"/>
                  <a:pt x="443" y="26"/>
                  <a:pt x="425" y="17"/>
                </a:cubicBezTo>
                <a:close/>
                <a:moveTo>
                  <a:pt x="381" y="62"/>
                </a:moveTo>
                <a:lnTo>
                  <a:pt x="381" y="62"/>
                </a:lnTo>
                <a:cubicBezTo>
                  <a:pt x="239" y="319"/>
                  <a:pt x="239" y="319"/>
                  <a:pt x="239" y="319"/>
                </a:cubicBezTo>
                <a:cubicBezTo>
                  <a:pt x="230" y="204"/>
                  <a:pt x="230" y="204"/>
                  <a:pt x="230" y="204"/>
                </a:cubicBezTo>
                <a:lnTo>
                  <a:pt x="381" y="62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wrap="none" anchor="ctr"/>
          <a:lstStyle/>
          <a:p>
            <a:pPr defTabSz="53467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 sz="3200">
              <a:solidFill>
                <a:schemeClr val="tx2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635896" y="2389810"/>
            <a:ext cx="385489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spc="3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选择题策略与方法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8817"/>
            <a:ext cx="2376264" cy="62533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2686" y="2966948"/>
            <a:ext cx="2239353" cy="18882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8EC88C34-2664-34FE-B800-E4CA56C2D4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8817"/>
            <a:ext cx="2376264" cy="625333"/>
          </a:xfrm>
          <a:prstGeom prst="rect">
            <a:avLst/>
          </a:prstGeom>
        </p:spPr>
      </p:pic>
      <p:pic>
        <p:nvPicPr>
          <p:cNvPr id="3" name="图片 2" descr="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549" y="987574"/>
            <a:ext cx="6372200" cy="35843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479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2748A1F4-EC91-3C6B-4645-59E7F03DD7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8817"/>
            <a:ext cx="2376264" cy="625333"/>
          </a:xfrm>
          <a:prstGeom prst="rect">
            <a:avLst/>
          </a:prstGeom>
        </p:spPr>
      </p:pic>
      <p:pic>
        <p:nvPicPr>
          <p:cNvPr id="3" name="图片 2" descr="5">
            <a:extLst>
              <a:ext uri="{FF2B5EF4-FFF2-40B4-BE49-F238E27FC236}">
                <a16:creationId xmlns="" xmlns:a16="http://schemas.microsoft.com/office/drawing/2014/main" id="{3CD71EA9-3851-4B3E-D2FB-9CDC78E7FE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059582"/>
            <a:ext cx="6199673" cy="34873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856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DDD9F962-2FAE-51FA-5026-A0D9A3A130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8817"/>
            <a:ext cx="2376264" cy="625333"/>
          </a:xfrm>
          <a:prstGeom prst="rect">
            <a:avLst/>
          </a:prstGeom>
        </p:spPr>
      </p:pic>
      <p:pic>
        <p:nvPicPr>
          <p:cNvPr id="3" name="图片 2" descr="6">
            <a:extLst>
              <a:ext uri="{FF2B5EF4-FFF2-40B4-BE49-F238E27FC236}">
                <a16:creationId xmlns="" xmlns:a16="http://schemas.microsoft.com/office/drawing/2014/main" id="{7F03BF49-3574-228F-4132-A734159053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922543"/>
            <a:ext cx="6588224" cy="37058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509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AF2A0D10-4B2A-F70C-784A-945FF42460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8817"/>
            <a:ext cx="2376264" cy="625333"/>
          </a:xfrm>
          <a:prstGeom prst="rect">
            <a:avLst/>
          </a:prstGeom>
        </p:spPr>
      </p:pic>
      <p:pic>
        <p:nvPicPr>
          <p:cNvPr id="3" name="图片 2" descr="7">
            <a:extLst>
              <a:ext uri="{FF2B5EF4-FFF2-40B4-BE49-F238E27FC236}">
                <a16:creationId xmlns="" xmlns:a16="http://schemas.microsoft.com/office/drawing/2014/main" id="{82D527B4-C1B2-E324-0069-0D07D46BFF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904150"/>
            <a:ext cx="6714492" cy="37769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095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7FE86D52-9555-9771-1684-4C467F7F61DA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20000"/>
          </a:blip>
          <a:stretch>
            <a:fillRect/>
          </a:stretch>
        </p:blipFill>
        <p:spPr>
          <a:xfrm>
            <a:off x="1115616" y="987574"/>
            <a:ext cx="5688632" cy="363345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39A6634B-A9BF-1438-8FA8-B118578676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8817"/>
            <a:ext cx="2376264" cy="6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39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17D24D5A-3F9B-A2F7-746C-D72B2C0419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8817"/>
            <a:ext cx="2376264" cy="62533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9AC66FB0-5AB3-8EB3-8F26-B41758F23E6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20000"/>
          </a:blip>
          <a:stretch>
            <a:fillRect/>
          </a:stretch>
        </p:blipFill>
        <p:spPr>
          <a:xfrm>
            <a:off x="539552" y="1059582"/>
            <a:ext cx="7856745" cy="310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80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17D24D5A-3F9B-A2F7-746C-D72B2C0419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8817"/>
            <a:ext cx="2376264" cy="62533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23961972-8F69-DA84-9063-C884A873E9E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20000"/>
          </a:blip>
          <a:stretch>
            <a:fillRect/>
          </a:stretch>
        </p:blipFill>
        <p:spPr>
          <a:xfrm>
            <a:off x="539552" y="1131590"/>
            <a:ext cx="7690498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43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17D24D5A-3F9B-A2F7-746C-D72B2C0419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8817"/>
            <a:ext cx="2376264" cy="62533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45A26594-5494-2762-7D19-2FF5CFE3BD2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20000"/>
          </a:blip>
          <a:stretch>
            <a:fillRect/>
          </a:stretch>
        </p:blipFill>
        <p:spPr>
          <a:xfrm>
            <a:off x="558016" y="1262341"/>
            <a:ext cx="8027968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26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543" y="627534"/>
            <a:ext cx="7408487" cy="129614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527" y="2499742"/>
            <a:ext cx="8683231" cy="160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2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17D24D5A-3F9B-A2F7-746C-D72B2C0419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8817"/>
            <a:ext cx="2376264" cy="62533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553F5377-72C3-B5F6-950F-2BA954C03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131590"/>
            <a:ext cx="7615317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87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15118" y="1511362"/>
            <a:ext cx="936104" cy="2120777"/>
          </a:xfrm>
          <a:prstGeom prst="rect">
            <a:avLst/>
          </a:prstGeom>
        </p:spPr>
      </p:pic>
      <p:sp>
        <p:nvSpPr>
          <p:cNvPr id="26" name="Freeform 6"/>
          <p:cNvSpPr>
            <a:spLocks noChangeArrowheads="1"/>
          </p:cNvSpPr>
          <p:nvPr/>
        </p:nvSpPr>
        <p:spPr bwMode="auto">
          <a:xfrm>
            <a:off x="2994542" y="2434670"/>
            <a:ext cx="497338" cy="493749"/>
          </a:xfrm>
          <a:custGeom>
            <a:avLst/>
            <a:gdLst>
              <a:gd name="T0" fmla="*/ 425 w 444"/>
              <a:gd name="T1" fmla="*/ 17 h 435"/>
              <a:gd name="T2" fmla="*/ 425 w 444"/>
              <a:gd name="T3" fmla="*/ 17 h 435"/>
              <a:gd name="T4" fmla="*/ 345 w 444"/>
              <a:gd name="T5" fmla="*/ 35 h 435"/>
              <a:gd name="T6" fmla="*/ 0 w 444"/>
              <a:gd name="T7" fmla="*/ 222 h 435"/>
              <a:gd name="T8" fmla="*/ 195 w 444"/>
              <a:gd name="T9" fmla="*/ 248 h 435"/>
              <a:gd name="T10" fmla="*/ 221 w 444"/>
              <a:gd name="T11" fmla="*/ 434 h 435"/>
              <a:gd name="T12" fmla="*/ 399 w 444"/>
              <a:gd name="T13" fmla="*/ 89 h 435"/>
              <a:gd name="T14" fmla="*/ 425 w 444"/>
              <a:gd name="T15" fmla="*/ 17 h 435"/>
              <a:gd name="T16" fmla="*/ 381 w 444"/>
              <a:gd name="T17" fmla="*/ 62 h 435"/>
              <a:gd name="T18" fmla="*/ 381 w 444"/>
              <a:gd name="T19" fmla="*/ 62 h 435"/>
              <a:gd name="T20" fmla="*/ 239 w 444"/>
              <a:gd name="T21" fmla="*/ 319 h 435"/>
              <a:gd name="T22" fmla="*/ 230 w 444"/>
              <a:gd name="T23" fmla="*/ 204 h 435"/>
              <a:gd name="T24" fmla="*/ 381 w 444"/>
              <a:gd name="T25" fmla="*/ 62 h 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44" h="435">
                <a:moveTo>
                  <a:pt x="425" y="17"/>
                </a:moveTo>
                <a:lnTo>
                  <a:pt x="425" y="17"/>
                </a:lnTo>
                <a:cubicBezTo>
                  <a:pt x="408" y="0"/>
                  <a:pt x="399" y="17"/>
                  <a:pt x="345" y="35"/>
                </a:cubicBezTo>
                <a:cubicBezTo>
                  <a:pt x="221" y="97"/>
                  <a:pt x="0" y="222"/>
                  <a:pt x="0" y="222"/>
                </a:cubicBezTo>
                <a:cubicBezTo>
                  <a:pt x="195" y="248"/>
                  <a:pt x="195" y="248"/>
                  <a:pt x="195" y="248"/>
                </a:cubicBezTo>
                <a:cubicBezTo>
                  <a:pt x="221" y="434"/>
                  <a:pt x="221" y="434"/>
                  <a:pt x="221" y="434"/>
                </a:cubicBezTo>
                <a:cubicBezTo>
                  <a:pt x="221" y="434"/>
                  <a:pt x="345" y="222"/>
                  <a:pt x="399" y="89"/>
                </a:cubicBezTo>
                <a:cubicBezTo>
                  <a:pt x="425" y="44"/>
                  <a:pt x="443" y="26"/>
                  <a:pt x="425" y="17"/>
                </a:cubicBezTo>
                <a:close/>
                <a:moveTo>
                  <a:pt x="381" y="62"/>
                </a:moveTo>
                <a:lnTo>
                  <a:pt x="381" y="62"/>
                </a:lnTo>
                <a:cubicBezTo>
                  <a:pt x="239" y="319"/>
                  <a:pt x="239" y="319"/>
                  <a:pt x="239" y="319"/>
                </a:cubicBezTo>
                <a:cubicBezTo>
                  <a:pt x="230" y="204"/>
                  <a:pt x="230" y="204"/>
                  <a:pt x="230" y="204"/>
                </a:cubicBezTo>
                <a:lnTo>
                  <a:pt x="381" y="62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wrap="none" anchor="ctr"/>
          <a:lstStyle/>
          <a:p>
            <a:pPr defTabSz="53467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 sz="3200">
              <a:solidFill>
                <a:schemeClr val="tx2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635896" y="2382173"/>
            <a:ext cx="38548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spc="3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填空题策略与方法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8817"/>
            <a:ext cx="2376264" cy="62533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2686" y="2966948"/>
            <a:ext cx="2239353" cy="18882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5294F595-EAF2-5625-A273-5D5E67189D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8817"/>
            <a:ext cx="2376264" cy="625333"/>
          </a:xfrm>
          <a:prstGeom prst="rect">
            <a:avLst/>
          </a:prstGeom>
        </p:spPr>
      </p:pic>
      <p:pic>
        <p:nvPicPr>
          <p:cNvPr id="3" name="图片 2" descr="8">
            <a:extLst>
              <a:ext uri="{FF2B5EF4-FFF2-40B4-BE49-F238E27FC236}">
                <a16:creationId xmlns="" xmlns:a16="http://schemas.microsoft.com/office/drawing/2014/main" id="{BE08CAE3-EC5A-CAAC-3BEB-7BBD7271D9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644" y="1059582"/>
            <a:ext cx="6372200" cy="35843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359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F513F83C-0D15-97B3-E857-9BAA81411C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8817"/>
            <a:ext cx="2376264" cy="625333"/>
          </a:xfrm>
          <a:prstGeom prst="rect">
            <a:avLst/>
          </a:prstGeom>
        </p:spPr>
      </p:pic>
      <p:pic>
        <p:nvPicPr>
          <p:cNvPr id="3" name="图片 2" descr="9">
            <a:extLst>
              <a:ext uri="{FF2B5EF4-FFF2-40B4-BE49-F238E27FC236}">
                <a16:creationId xmlns="" xmlns:a16="http://schemas.microsoft.com/office/drawing/2014/main" id="{40D89D5F-0882-3F16-3DE7-0BA028A668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843558"/>
            <a:ext cx="6876256" cy="38678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565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15118" y="1511362"/>
            <a:ext cx="936104" cy="2120777"/>
          </a:xfrm>
          <a:prstGeom prst="rect">
            <a:avLst/>
          </a:prstGeom>
        </p:spPr>
      </p:pic>
      <p:sp>
        <p:nvSpPr>
          <p:cNvPr id="26" name="Freeform 6"/>
          <p:cNvSpPr>
            <a:spLocks noChangeArrowheads="1"/>
          </p:cNvSpPr>
          <p:nvPr/>
        </p:nvSpPr>
        <p:spPr bwMode="auto">
          <a:xfrm>
            <a:off x="2994542" y="2434670"/>
            <a:ext cx="497338" cy="493749"/>
          </a:xfrm>
          <a:custGeom>
            <a:avLst/>
            <a:gdLst>
              <a:gd name="T0" fmla="*/ 425 w 444"/>
              <a:gd name="T1" fmla="*/ 17 h 435"/>
              <a:gd name="T2" fmla="*/ 425 w 444"/>
              <a:gd name="T3" fmla="*/ 17 h 435"/>
              <a:gd name="T4" fmla="*/ 345 w 444"/>
              <a:gd name="T5" fmla="*/ 35 h 435"/>
              <a:gd name="T6" fmla="*/ 0 w 444"/>
              <a:gd name="T7" fmla="*/ 222 h 435"/>
              <a:gd name="T8" fmla="*/ 195 w 444"/>
              <a:gd name="T9" fmla="*/ 248 h 435"/>
              <a:gd name="T10" fmla="*/ 221 w 444"/>
              <a:gd name="T11" fmla="*/ 434 h 435"/>
              <a:gd name="T12" fmla="*/ 399 w 444"/>
              <a:gd name="T13" fmla="*/ 89 h 435"/>
              <a:gd name="T14" fmla="*/ 425 w 444"/>
              <a:gd name="T15" fmla="*/ 17 h 435"/>
              <a:gd name="T16" fmla="*/ 381 w 444"/>
              <a:gd name="T17" fmla="*/ 62 h 435"/>
              <a:gd name="T18" fmla="*/ 381 w 444"/>
              <a:gd name="T19" fmla="*/ 62 h 435"/>
              <a:gd name="T20" fmla="*/ 239 w 444"/>
              <a:gd name="T21" fmla="*/ 319 h 435"/>
              <a:gd name="T22" fmla="*/ 230 w 444"/>
              <a:gd name="T23" fmla="*/ 204 h 435"/>
              <a:gd name="T24" fmla="*/ 381 w 444"/>
              <a:gd name="T25" fmla="*/ 62 h 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44" h="435">
                <a:moveTo>
                  <a:pt x="425" y="17"/>
                </a:moveTo>
                <a:lnTo>
                  <a:pt x="425" y="17"/>
                </a:lnTo>
                <a:cubicBezTo>
                  <a:pt x="408" y="0"/>
                  <a:pt x="399" y="17"/>
                  <a:pt x="345" y="35"/>
                </a:cubicBezTo>
                <a:cubicBezTo>
                  <a:pt x="221" y="97"/>
                  <a:pt x="0" y="222"/>
                  <a:pt x="0" y="222"/>
                </a:cubicBezTo>
                <a:cubicBezTo>
                  <a:pt x="195" y="248"/>
                  <a:pt x="195" y="248"/>
                  <a:pt x="195" y="248"/>
                </a:cubicBezTo>
                <a:cubicBezTo>
                  <a:pt x="221" y="434"/>
                  <a:pt x="221" y="434"/>
                  <a:pt x="221" y="434"/>
                </a:cubicBezTo>
                <a:cubicBezTo>
                  <a:pt x="221" y="434"/>
                  <a:pt x="345" y="222"/>
                  <a:pt x="399" y="89"/>
                </a:cubicBezTo>
                <a:cubicBezTo>
                  <a:pt x="425" y="44"/>
                  <a:pt x="443" y="26"/>
                  <a:pt x="425" y="17"/>
                </a:cubicBezTo>
                <a:close/>
                <a:moveTo>
                  <a:pt x="381" y="62"/>
                </a:moveTo>
                <a:lnTo>
                  <a:pt x="381" y="62"/>
                </a:lnTo>
                <a:cubicBezTo>
                  <a:pt x="239" y="319"/>
                  <a:pt x="239" y="319"/>
                  <a:pt x="239" y="319"/>
                </a:cubicBezTo>
                <a:cubicBezTo>
                  <a:pt x="230" y="204"/>
                  <a:pt x="230" y="204"/>
                  <a:pt x="230" y="204"/>
                </a:cubicBezTo>
                <a:lnTo>
                  <a:pt x="381" y="62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wrap="none" anchor="ctr"/>
          <a:lstStyle/>
          <a:p>
            <a:pPr defTabSz="53467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 sz="3200">
              <a:solidFill>
                <a:schemeClr val="tx2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707904" y="2372937"/>
            <a:ext cx="38548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spc="3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解答题策略与方法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8817"/>
            <a:ext cx="2376264" cy="62533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2686" y="2966948"/>
            <a:ext cx="2239353" cy="18882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F513F83C-0D15-97B3-E857-9BAA81411C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8817"/>
            <a:ext cx="2376264" cy="625333"/>
          </a:xfrm>
          <a:prstGeom prst="rect">
            <a:avLst/>
          </a:prstGeom>
        </p:spPr>
      </p:pic>
      <p:pic>
        <p:nvPicPr>
          <p:cNvPr id="3" name="图片 2" descr="10">
            <a:extLst>
              <a:ext uri="{FF2B5EF4-FFF2-40B4-BE49-F238E27FC236}">
                <a16:creationId xmlns="" xmlns:a16="http://schemas.microsoft.com/office/drawing/2014/main" id="{0AD912F9-D412-FF24-3AA5-1D72FC8C4B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059582"/>
            <a:ext cx="6444208" cy="36248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627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F513F83C-0D15-97B3-E857-9BAA81411C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8817"/>
            <a:ext cx="2376264" cy="625333"/>
          </a:xfrm>
          <a:prstGeom prst="rect">
            <a:avLst/>
          </a:prstGeom>
        </p:spPr>
      </p:pic>
      <p:pic>
        <p:nvPicPr>
          <p:cNvPr id="3" name="图片 2" descr="11">
            <a:extLst>
              <a:ext uri="{FF2B5EF4-FFF2-40B4-BE49-F238E27FC236}">
                <a16:creationId xmlns="" xmlns:a16="http://schemas.microsoft.com/office/drawing/2014/main" id="{ADC6CC53-4088-B3B5-0D10-CD5A35C2DF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987574"/>
            <a:ext cx="6444208" cy="36248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719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F513F83C-0D15-97B3-E857-9BAA81411C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8817"/>
            <a:ext cx="2376264" cy="625333"/>
          </a:xfrm>
          <a:prstGeom prst="rect">
            <a:avLst/>
          </a:prstGeom>
        </p:spPr>
      </p:pic>
      <p:pic>
        <p:nvPicPr>
          <p:cNvPr id="3" name="图片 2" descr="30">
            <a:extLst>
              <a:ext uri="{FF2B5EF4-FFF2-40B4-BE49-F238E27FC236}">
                <a16:creationId xmlns="" xmlns:a16="http://schemas.microsoft.com/office/drawing/2014/main" id="{3B4186B0-259B-2BF8-6E9A-51F8097B39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059582"/>
            <a:ext cx="6444208" cy="36248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219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F513F83C-0D15-97B3-E857-9BAA81411C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8817"/>
            <a:ext cx="2376264" cy="625333"/>
          </a:xfrm>
          <a:prstGeom prst="rect">
            <a:avLst/>
          </a:prstGeom>
        </p:spPr>
      </p:pic>
      <p:pic>
        <p:nvPicPr>
          <p:cNvPr id="3" name="图片 2" descr="33">
            <a:extLst>
              <a:ext uri="{FF2B5EF4-FFF2-40B4-BE49-F238E27FC236}">
                <a16:creationId xmlns="" xmlns:a16="http://schemas.microsoft.com/office/drawing/2014/main" id="{9351856F-E600-D0C0-A907-0553B66FFE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987574"/>
            <a:ext cx="6444208" cy="36248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284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F513F83C-0D15-97B3-E857-9BAA81411C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8817"/>
            <a:ext cx="2376264" cy="625333"/>
          </a:xfrm>
          <a:prstGeom prst="rect">
            <a:avLst/>
          </a:prstGeom>
        </p:spPr>
      </p:pic>
      <p:pic>
        <p:nvPicPr>
          <p:cNvPr id="4" name="图片 3" descr="41">
            <a:extLst>
              <a:ext uri="{FF2B5EF4-FFF2-40B4-BE49-F238E27FC236}">
                <a16:creationId xmlns="" xmlns:a16="http://schemas.microsoft.com/office/drawing/2014/main" id="{28672D05-F061-BC2A-31FD-4CE8D42F50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843558"/>
            <a:ext cx="5760640" cy="324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DEEFBA48-37AB-2379-C406-5DBA6EE7D0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3939902"/>
            <a:ext cx="5292080" cy="96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82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平行四边形 2"/>
          <p:cNvSpPr/>
          <p:nvPr/>
        </p:nvSpPr>
        <p:spPr>
          <a:xfrm>
            <a:off x="179512" y="1563638"/>
            <a:ext cx="2722916" cy="1944885"/>
          </a:xfrm>
          <a:custGeom>
            <a:avLst/>
            <a:gdLst>
              <a:gd name="connsiteX0" fmla="*/ 0 w 3855910"/>
              <a:gd name="connsiteY0" fmla="*/ 6532 h 1764300"/>
              <a:gd name="connsiteX1" fmla="*/ 3855910 w 3855910"/>
              <a:gd name="connsiteY1" fmla="*/ 0 h 1764300"/>
              <a:gd name="connsiteX2" fmla="*/ 3271473 w 3855910"/>
              <a:gd name="connsiteY2" fmla="*/ 1764300 h 1764300"/>
              <a:gd name="connsiteX3" fmla="*/ 0 w 3855910"/>
              <a:gd name="connsiteY3" fmla="*/ 1764300 h 1764300"/>
              <a:gd name="connsiteX4" fmla="*/ 0 w 3855910"/>
              <a:gd name="connsiteY4" fmla="*/ 6532 h 176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5910" h="1764300">
                <a:moveTo>
                  <a:pt x="0" y="6532"/>
                </a:moveTo>
                <a:lnTo>
                  <a:pt x="3855910" y="0"/>
                </a:lnTo>
                <a:lnTo>
                  <a:pt x="3271473" y="1764300"/>
                </a:lnTo>
                <a:lnTo>
                  <a:pt x="0" y="1764300"/>
                </a:lnTo>
                <a:lnTo>
                  <a:pt x="0" y="6532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716255" y="1765117"/>
            <a:ext cx="1541926" cy="1541926"/>
            <a:chOff x="400614" y="153236"/>
            <a:chExt cx="1914458" cy="1914458"/>
          </a:xfrm>
        </p:grpSpPr>
        <p:grpSp>
          <p:nvGrpSpPr>
            <p:cNvPr id="43" name="组合 42"/>
            <p:cNvGrpSpPr/>
            <p:nvPr/>
          </p:nvGrpSpPr>
          <p:grpSpPr>
            <a:xfrm>
              <a:off x="400614" y="153236"/>
              <a:ext cx="1914458" cy="1914458"/>
              <a:chOff x="1677608" y="2996952"/>
              <a:chExt cx="1395643" cy="1395643"/>
            </a:xfrm>
          </p:grpSpPr>
          <p:sp>
            <p:nvSpPr>
              <p:cNvPr id="45" name="Oval 60"/>
              <p:cNvSpPr>
                <a:spLocks noChangeAspect="1"/>
              </p:cNvSpPr>
              <p:nvPr/>
            </p:nvSpPr>
            <p:spPr>
              <a:xfrm>
                <a:off x="1677608" y="2996952"/>
                <a:ext cx="1395643" cy="1395643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1000"/>
                    </a:schemeClr>
                  </a:gs>
                  <a:gs pos="0">
                    <a:schemeClr val="bg1">
                      <a:lumMod val="99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317500" dist="1143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6" name="Oval 29"/>
              <p:cNvSpPr>
                <a:spLocks noChangeAspect="1"/>
              </p:cNvSpPr>
              <p:nvPr/>
            </p:nvSpPr>
            <p:spPr>
              <a:xfrm>
                <a:off x="1850114" y="3197842"/>
                <a:ext cx="1050630" cy="1050630"/>
              </a:xfrm>
              <a:prstGeom prst="ellipse">
                <a:avLst/>
              </a:prstGeom>
              <a:blipFill>
                <a:blip r:embed="rId3"/>
                <a:tile tx="0" ty="0" sx="100000" sy="100000" flip="none" algn="tl"/>
              </a:blipFill>
              <a:ln w="120650">
                <a:gradFill flip="none" rotWithShape="1">
                  <a:gsLst>
                    <a:gs pos="0">
                      <a:schemeClr val="bg1">
                        <a:lumMod val="78000"/>
                      </a:schemeClr>
                    </a:gs>
                    <a:gs pos="100000">
                      <a:schemeClr val="bg1">
                        <a:lumMod val="98000"/>
                      </a:schemeClr>
                    </a:gs>
                  </a:gsLst>
                  <a:lin ang="5400000" scaled="1"/>
                  <a:tileRect/>
                </a:gradFill>
              </a:ln>
              <a:effectLst>
                <a:innerShdw blurRad="330200" dist="165100" dir="16200000">
                  <a:prstClr val="black">
                    <a:alpha val="53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endParaRPr>
              </a:p>
            </p:txBody>
          </p:sp>
        </p:grpSp>
        <p:sp>
          <p:nvSpPr>
            <p:cNvPr id="44" name="Rectangle 9"/>
            <p:cNvSpPr/>
            <p:nvPr/>
          </p:nvSpPr>
          <p:spPr>
            <a:xfrm>
              <a:off x="696752" y="764216"/>
              <a:ext cx="1350150" cy="692497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/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二</a:t>
              </a:r>
            </a:p>
          </p:txBody>
        </p:sp>
      </p:grpSp>
      <p:sp>
        <p:nvSpPr>
          <p:cNvPr id="47" name="平行四边形 39"/>
          <p:cNvSpPr/>
          <p:nvPr/>
        </p:nvSpPr>
        <p:spPr>
          <a:xfrm>
            <a:off x="2448768" y="1567237"/>
            <a:ext cx="6264696" cy="1937684"/>
          </a:xfrm>
          <a:custGeom>
            <a:avLst/>
            <a:gdLst/>
            <a:ahLst/>
            <a:cxnLst/>
            <a:rect l="l" t="t" r="r" b="b"/>
            <a:pathLst>
              <a:path w="5703525" h="1757768">
                <a:moveTo>
                  <a:pt x="415097" y="0"/>
                </a:moveTo>
                <a:lnTo>
                  <a:pt x="5703525" y="0"/>
                </a:lnTo>
                <a:lnTo>
                  <a:pt x="5703525" y="1757768"/>
                </a:lnTo>
                <a:lnTo>
                  <a:pt x="0" y="1757768"/>
                </a:lnTo>
                <a:close/>
              </a:path>
            </a:pathLst>
          </a:cu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2067593" y="2099147"/>
            <a:ext cx="5071006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44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三角部分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7494"/>
            <a:ext cx="2016224" cy="5305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circle/>
      </p:transition>
    </mc:Choice>
    <mc:Fallback xmlns="">
      <p:transition spd="slow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7494"/>
            <a:ext cx="2016224" cy="5305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272" y="3435846"/>
            <a:ext cx="1980220" cy="14121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7644" y="533440"/>
            <a:ext cx="2168971" cy="40766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932647"/>
            <a:ext cx="3030220" cy="320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93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7494"/>
            <a:ext cx="2016224" cy="5305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272" y="3435846"/>
            <a:ext cx="1980220" cy="14121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360" y="1347470"/>
            <a:ext cx="3030220" cy="32092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008" y="734857"/>
            <a:ext cx="1956271" cy="367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23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98F34921-8F9F-AC27-759B-4D91039369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7494"/>
            <a:ext cx="2016224" cy="53058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971AA85F-A94B-4D9D-B49D-6ADAA79DC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0312" y="3692606"/>
            <a:ext cx="1620180" cy="1155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98079"/>
            <a:ext cx="3456384" cy="367460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915566"/>
            <a:ext cx="3403711" cy="346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88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B15C0558-B715-37BC-BDF2-F70A1D7CF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304" y="3722530"/>
            <a:ext cx="1692188" cy="12067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2" y="1203598"/>
            <a:ext cx="2151297" cy="3565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1275606"/>
            <a:ext cx="2909138" cy="199046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9B8BF7D3-9378-E02E-4B00-0DA0C55EBE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8817"/>
            <a:ext cx="2376264" cy="6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12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67494"/>
            <a:ext cx="3312368" cy="468052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4644008" y="483518"/>
            <a:ext cx="3384376" cy="4163362"/>
            <a:chOff x="4644008" y="483518"/>
            <a:chExt cx="3384376" cy="416336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44008" y="555526"/>
              <a:ext cx="3384376" cy="4091354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7668344" y="483518"/>
              <a:ext cx="36004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094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F513F83C-0D15-97B3-E857-9BAA81411C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8817"/>
            <a:ext cx="2376264" cy="625333"/>
          </a:xfrm>
          <a:prstGeom prst="rect">
            <a:avLst/>
          </a:prstGeom>
        </p:spPr>
      </p:pic>
      <p:pic>
        <p:nvPicPr>
          <p:cNvPr id="3" name="图片 2" descr="31">
            <a:extLst>
              <a:ext uri="{FF2B5EF4-FFF2-40B4-BE49-F238E27FC236}">
                <a16:creationId xmlns="" xmlns:a16="http://schemas.microsoft.com/office/drawing/2014/main" id="{24486254-109D-21C4-692B-66C5A1D60F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59582"/>
            <a:ext cx="6444208" cy="36248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082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F513F83C-0D15-97B3-E857-9BAA81411C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8817"/>
            <a:ext cx="2376264" cy="625333"/>
          </a:xfrm>
          <a:prstGeom prst="rect">
            <a:avLst/>
          </a:prstGeom>
        </p:spPr>
      </p:pic>
      <p:pic>
        <p:nvPicPr>
          <p:cNvPr id="3" name="图片 2" descr="34">
            <a:extLst>
              <a:ext uri="{FF2B5EF4-FFF2-40B4-BE49-F238E27FC236}">
                <a16:creationId xmlns="" xmlns:a16="http://schemas.microsoft.com/office/drawing/2014/main" id="{ECEFD930-2E0B-0B10-0E35-6EC4950D6F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915566"/>
            <a:ext cx="6300192" cy="35438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836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F513F83C-0D15-97B3-E857-9BAA81411C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8817"/>
            <a:ext cx="2376264" cy="625333"/>
          </a:xfrm>
          <a:prstGeom prst="rect">
            <a:avLst/>
          </a:prstGeom>
        </p:spPr>
      </p:pic>
      <p:pic>
        <p:nvPicPr>
          <p:cNvPr id="3" name="图片 2" descr="35">
            <a:extLst>
              <a:ext uri="{FF2B5EF4-FFF2-40B4-BE49-F238E27FC236}">
                <a16:creationId xmlns="" xmlns:a16="http://schemas.microsoft.com/office/drawing/2014/main" id="{CE4FD8F2-4107-6055-91E5-96429ED0B6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722" y="987574"/>
            <a:ext cx="6551712" cy="3685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838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F513F83C-0D15-97B3-E857-9BAA81411C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8817"/>
            <a:ext cx="2376264" cy="625333"/>
          </a:xfrm>
          <a:prstGeom prst="rect">
            <a:avLst/>
          </a:prstGeom>
        </p:spPr>
      </p:pic>
      <p:pic>
        <p:nvPicPr>
          <p:cNvPr id="3" name="图片 2" descr="36">
            <a:extLst>
              <a:ext uri="{FF2B5EF4-FFF2-40B4-BE49-F238E27FC236}">
                <a16:creationId xmlns="" xmlns:a16="http://schemas.microsoft.com/office/drawing/2014/main" id="{B48AC290-8506-63F6-0A6E-52197BB9C7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987574"/>
            <a:ext cx="6300192" cy="35438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700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F513F83C-0D15-97B3-E857-9BAA81411C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8817"/>
            <a:ext cx="2376264" cy="625333"/>
          </a:xfrm>
          <a:prstGeom prst="rect">
            <a:avLst/>
          </a:prstGeom>
        </p:spPr>
      </p:pic>
      <p:pic>
        <p:nvPicPr>
          <p:cNvPr id="3" name="图片 2" descr="37">
            <a:extLst>
              <a:ext uri="{FF2B5EF4-FFF2-40B4-BE49-F238E27FC236}">
                <a16:creationId xmlns="" xmlns:a16="http://schemas.microsoft.com/office/drawing/2014/main" id="{C5CD326D-DF45-EE9C-A308-038E5D2243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59582"/>
            <a:ext cx="6444208" cy="36248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910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98F34921-8F9F-AC27-759B-4D91039369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7494"/>
            <a:ext cx="2016224" cy="530585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="" xmlns:a16="http://schemas.microsoft.com/office/drawing/2014/main" id="{EC23A354-8CF9-22FE-EC34-8B60B02A21BD}"/>
              </a:ext>
            </a:extLst>
          </p:cNvPr>
          <p:cNvGrpSpPr/>
          <p:nvPr/>
        </p:nvGrpSpPr>
        <p:grpSpPr>
          <a:xfrm>
            <a:off x="323528" y="843558"/>
            <a:ext cx="4947193" cy="378042"/>
            <a:chOff x="323528" y="843558"/>
            <a:chExt cx="4947193" cy="378042"/>
          </a:xfrm>
        </p:grpSpPr>
        <p:sp>
          <p:nvSpPr>
            <p:cNvPr id="3" name="Text Placeholder 4">
              <a:extLst>
                <a:ext uri="{FF2B5EF4-FFF2-40B4-BE49-F238E27FC236}">
                  <a16:creationId xmlns="" xmlns:a16="http://schemas.microsoft.com/office/drawing/2014/main" id="{1DBDE200-5974-E054-6347-CAF4013B3E73}"/>
                </a:ext>
              </a:extLst>
            </p:cNvPr>
            <p:cNvSpPr txBox="1">
              <a:spLocks/>
            </p:cNvSpPr>
            <p:nvPr/>
          </p:nvSpPr>
          <p:spPr>
            <a:xfrm>
              <a:off x="323528" y="843558"/>
              <a:ext cx="4947193" cy="37804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sz="2400" b="1" dirty="0">
                  <a:solidFill>
                    <a:srgbClr val="C00000"/>
                  </a:solidFill>
                  <a:latin typeface="华文隶书" panose="02010800040101010101" pitchFamily="2" charset="-122"/>
                  <a:ea typeface="华文隶书" panose="02010800040101010101" pitchFamily="2" charset="-122"/>
                </a:rPr>
                <a:t>二</a:t>
              </a:r>
              <a:r>
                <a:rPr lang="en-US" altLang="zh-CN" sz="2400" b="1" dirty="0">
                  <a:solidFill>
                    <a:srgbClr val="C00000"/>
                  </a:solidFill>
                  <a:latin typeface="华文隶书" panose="02010800040101010101" pitchFamily="2" charset="-122"/>
                  <a:ea typeface="华文隶书" panose="02010800040101010101" pitchFamily="2" charset="-122"/>
                </a:rPr>
                <a:t>.</a:t>
              </a:r>
              <a:r>
                <a:rPr lang="zh-CN" altLang="en-US" sz="2400" b="1" dirty="0">
                  <a:solidFill>
                    <a:srgbClr val="C00000"/>
                  </a:solidFill>
                  <a:latin typeface="华文隶书" panose="02010800040101010101" pitchFamily="2" charset="-122"/>
                  <a:ea typeface="华文隶书" panose="02010800040101010101" pitchFamily="2" charset="-122"/>
                </a:rPr>
                <a:t> 三角部分温馨提醒</a:t>
              </a:r>
              <a:endParaRPr lang="en-GB" sz="2400" b="1" dirty="0">
                <a:solidFill>
                  <a:srgbClr val="C00000"/>
                </a:solidFill>
                <a:latin typeface="华文隶书" panose="02010800040101010101" pitchFamily="2" charset="-122"/>
                <a:ea typeface="华文隶书" panose="02010800040101010101" pitchFamily="2" charset="-122"/>
              </a:endParaRPr>
            </a:p>
          </p:txBody>
        </p:sp>
        <p:cxnSp>
          <p:nvCxnSpPr>
            <p:cNvPr id="4" name="直接连接符 3">
              <a:extLst>
                <a:ext uri="{FF2B5EF4-FFF2-40B4-BE49-F238E27FC236}">
                  <a16:creationId xmlns="" xmlns:a16="http://schemas.microsoft.com/office/drawing/2014/main" id="{FC4A25FC-727B-E4AD-2EEC-994631234EA8}"/>
                </a:ext>
              </a:extLst>
            </p:cNvPr>
            <p:cNvCxnSpPr>
              <a:cxnSpLocks/>
            </p:cNvCxnSpPr>
            <p:nvPr/>
          </p:nvCxnSpPr>
          <p:spPr>
            <a:xfrm>
              <a:off x="323528" y="1203598"/>
              <a:ext cx="3456384" cy="0"/>
            </a:xfrm>
            <a:prstGeom prst="line">
              <a:avLst/>
            </a:prstGeom>
            <a:ln w="57150" cmpd="dbl">
              <a:solidFill>
                <a:srgbClr val="BE000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Rectangle 20">
            <a:extLst>
              <a:ext uri="{FF2B5EF4-FFF2-40B4-BE49-F238E27FC236}">
                <a16:creationId xmlns="" xmlns:a16="http://schemas.microsoft.com/office/drawing/2014/main" id="{71E8A057-7B16-DA5F-2FA8-0B06D50CBC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80528" y="-1031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9" name="Rectangle 22">
            <a:extLst>
              <a:ext uri="{FF2B5EF4-FFF2-40B4-BE49-F238E27FC236}">
                <a16:creationId xmlns="" xmlns:a16="http://schemas.microsoft.com/office/drawing/2014/main" id="{DBE45CE6-B9B3-91B5-0818-3C0ECA76CB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448787"/>
            <a:ext cx="5256584" cy="21902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C2F66E73-5348-C1C3-AB65-89CB9EE247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0272" y="3535832"/>
            <a:ext cx="1980220" cy="14121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860" y="2139702"/>
            <a:ext cx="8209757" cy="61381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550" y="3108409"/>
            <a:ext cx="8006379" cy="61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05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F513F83C-0D15-97B3-E857-9BAA81411C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8817"/>
            <a:ext cx="2376264" cy="625333"/>
          </a:xfrm>
          <a:prstGeom prst="rect">
            <a:avLst/>
          </a:prstGeom>
        </p:spPr>
      </p:pic>
      <p:pic>
        <p:nvPicPr>
          <p:cNvPr id="3" name="图片 2" descr="38">
            <a:extLst>
              <a:ext uri="{FF2B5EF4-FFF2-40B4-BE49-F238E27FC236}">
                <a16:creationId xmlns="" xmlns:a16="http://schemas.microsoft.com/office/drawing/2014/main" id="{99E3DC9C-E70F-83A9-AB0F-8DF73F55A5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203598"/>
            <a:ext cx="6156176" cy="34628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554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F513F83C-0D15-97B3-E857-9BAA81411C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8817"/>
            <a:ext cx="2376264" cy="625333"/>
          </a:xfrm>
          <a:prstGeom prst="rect">
            <a:avLst/>
          </a:prstGeom>
        </p:spPr>
      </p:pic>
      <p:pic>
        <p:nvPicPr>
          <p:cNvPr id="3" name="图片 2" descr="39">
            <a:extLst>
              <a:ext uri="{FF2B5EF4-FFF2-40B4-BE49-F238E27FC236}">
                <a16:creationId xmlns="" xmlns:a16="http://schemas.microsoft.com/office/drawing/2014/main" id="{8F33E60D-6AA3-A806-DB30-6EAD2EFD89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059582"/>
            <a:ext cx="6012160" cy="33818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443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F513F83C-0D15-97B3-E857-9BAA81411C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8817"/>
            <a:ext cx="2376264" cy="625333"/>
          </a:xfrm>
          <a:prstGeom prst="rect">
            <a:avLst/>
          </a:prstGeom>
        </p:spPr>
      </p:pic>
      <p:pic>
        <p:nvPicPr>
          <p:cNvPr id="3" name="图片 2" descr="40">
            <a:extLst>
              <a:ext uri="{FF2B5EF4-FFF2-40B4-BE49-F238E27FC236}">
                <a16:creationId xmlns="" xmlns:a16="http://schemas.microsoft.com/office/drawing/2014/main" id="{4EA1A234-BDF3-9A3D-A327-8E3AE5143F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059582"/>
            <a:ext cx="6300192" cy="35438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356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F513F83C-0D15-97B3-E857-9BAA81411C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8817"/>
            <a:ext cx="2376264" cy="625333"/>
          </a:xfrm>
          <a:prstGeom prst="rect">
            <a:avLst/>
          </a:prstGeom>
        </p:spPr>
      </p:pic>
      <p:pic>
        <p:nvPicPr>
          <p:cNvPr id="4" name="图片 3" descr="4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87574"/>
            <a:ext cx="6156176" cy="34628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023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15118" y="1511362"/>
            <a:ext cx="936104" cy="2120777"/>
          </a:xfrm>
          <a:prstGeom prst="rect">
            <a:avLst/>
          </a:prstGeom>
        </p:spPr>
      </p:pic>
      <p:sp>
        <p:nvSpPr>
          <p:cNvPr id="26" name="Freeform 6"/>
          <p:cNvSpPr>
            <a:spLocks noChangeArrowheads="1"/>
          </p:cNvSpPr>
          <p:nvPr/>
        </p:nvSpPr>
        <p:spPr bwMode="auto">
          <a:xfrm>
            <a:off x="2778518" y="2368106"/>
            <a:ext cx="497338" cy="493749"/>
          </a:xfrm>
          <a:custGeom>
            <a:avLst/>
            <a:gdLst>
              <a:gd name="T0" fmla="*/ 425 w 444"/>
              <a:gd name="T1" fmla="*/ 17 h 435"/>
              <a:gd name="T2" fmla="*/ 425 w 444"/>
              <a:gd name="T3" fmla="*/ 17 h 435"/>
              <a:gd name="T4" fmla="*/ 345 w 444"/>
              <a:gd name="T5" fmla="*/ 35 h 435"/>
              <a:gd name="T6" fmla="*/ 0 w 444"/>
              <a:gd name="T7" fmla="*/ 222 h 435"/>
              <a:gd name="T8" fmla="*/ 195 w 444"/>
              <a:gd name="T9" fmla="*/ 248 h 435"/>
              <a:gd name="T10" fmla="*/ 221 w 444"/>
              <a:gd name="T11" fmla="*/ 434 h 435"/>
              <a:gd name="T12" fmla="*/ 399 w 444"/>
              <a:gd name="T13" fmla="*/ 89 h 435"/>
              <a:gd name="T14" fmla="*/ 425 w 444"/>
              <a:gd name="T15" fmla="*/ 17 h 435"/>
              <a:gd name="T16" fmla="*/ 381 w 444"/>
              <a:gd name="T17" fmla="*/ 62 h 435"/>
              <a:gd name="T18" fmla="*/ 381 w 444"/>
              <a:gd name="T19" fmla="*/ 62 h 435"/>
              <a:gd name="T20" fmla="*/ 239 w 444"/>
              <a:gd name="T21" fmla="*/ 319 h 435"/>
              <a:gd name="T22" fmla="*/ 230 w 444"/>
              <a:gd name="T23" fmla="*/ 204 h 435"/>
              <a:gd name="T24" fmla="*/ 381 w 444"/>
              <a:gd name="T25" fmla="*/ 62 h 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44" h="435">
                <a:moveTo>
                  <a:pt x="425" y="17"/>
                </a:moveTo>
                <a:lnTo>
                  <a:pt x="425" y="17"/>
                </a:lnTo>
                <a:cubicBezTo>
                  <a:pt x="408" y="0"/>
                  <a:pt x="399" y="17"/>
                  <a:pt x="345" y="35"/>
                </a:cubicBezTo>
                <a:cubicBezTo>
                  <a:pt x="221" y="97"/>
                  <a:pt x="0" y="222"/>
                  <a:pt x="0" y="222"/>
                </a:cubicBezTo>
                <a:cubicBezTo>
                  <a:pt x="195" y="248"/>
                  <a:pt x="195" y="248"/>
                  <a:pt x="195" y="248"/>
                </a:cubicBezTo>
                <a:cubicBezTo>
                  <a:pt x="221" y="434"/>
                  <a:pt x="221" y="434"/>
                  <a:pt x="221" y="434"/>
                </a:cubicBezTo>
                <a:cubicBezTo>
                  <a:pt x="221" y="434"/>
                  <a:pt x="345" y="222"/>
                  <a:pt x="399" y="89"/>
                </a:cubicBezTo>
                <a:cubicBezTo>
                  <a:pt x="425" y="44"/>
                  <a:pt x="443" y="26"/>
                  <a:pt x="425" y="17"/>
                </a:cubicBezTo>
                <a:close/>
                <a:moveTo>
                  <a:pt x="381" y="62"/>
                </a:moveTo>
                <a:lnTo>
                  <a:pt x="381" y="62"/>
                </a:lnTo>
                <a:cubicBezTo>
                  <a:pt x="239" y="319"/>
                  <a:pt x="239" y="319"/>
                  <a:pt x="239" y="319"/>
                </a:cubicBezTo>
                <a:cubicBezTo>
                  <a:pt x="230" y="204"/>
                  <a:pt x="230" y="204"/>
                  <a:pt x="230" y="204"/>
                </a:cubicBezTo>
                <a:lnTo>
                  <a:pt x="381" y="62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wrap="none" anchor="ctr"/>
          <a:lstStyle/>
          <a:p>
            <a:pPr defTabSz="53467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 sz="3200">
              <a:solidFill>
                <a:schemeClr val="tx2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275856" y="2277080"/>
            <a:ext cx="18459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 </a:t>
            </a:r>
            <a:r>
              <a:rPr lang="en-US" altLang="zh-CN" sz="32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</a:t>
            </a:r>
            <a:endParaRPr lang="zh-CN" altLang="en-US" sz="32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995936" y="2279362"/>
            <a:ext cx="38548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spc="3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最后叮嘱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8817"/>
            <a:ext cx="2376264" cy="62533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2686" y="2966948"/>
            <a:ext cx="2239353" cy="18882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9FF7CE65-ACE0-011B-DE54-8307827C9A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8817"/>
            <a:ext cx="2376264" cy="62533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ADC3D4AA-DA30-D4F6-A1D9-066648B19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1203598"/>
            <a:ext cx="6770893" cy="300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04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C9261E06-CA27-0671-5844-B80937B23D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8817"/>
            <a:ext cx="2376264" cy="625333"/>
          </a:xfrm>
          <a:prstGeom prst="rect">
            <a:avLst/>
          </a:prstGeom>
        </p:spPr>
      </p:pic>
      <p:pic>
        <p:nvPicPr>
          <p:cNvPr id="3" name="图片 2" descr="3">
            <a:extLst>
              <a:ext uri="{FF2B5EF4-FFF2-40B4-BE49-F238E27FC236}">
                <a16:creationId xmlns="" xmlns:a16="http://schemas.microsoft.com/office/drawing/2014/main" id="{8FCE2612-2BE2-6142-0F34-5CA9BB450E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904150"/>
            <a:ext cx="6372200" cy="35843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239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="" xmlns:a16="http://schemas.microsoft.com/office/drawing/2014/main" id="{4E7F9CAC-D550-A1EA-FAE8-8D49F0D170D2}"/>
              </a:ext>
            </a:extLst>
          </p:cNvPr>
          <p:cNvSpPr txBox="1"/>
          <p:nvPr/>
        </p:nvSpPr>
        <p:spPr>
          <a:xfrm>
            <a:off x="324882" y="1563638"/>
            <a:ext cx="46987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颗粒归仓，保证零失误！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="" xmlns:a16="http://schemas.microsoft.com/office/drawing/2014/main" id="{57538B66-FEC5-199B-5ADB-2D659287CBBB}"/>
              </a:ext>
            </a:extLst>
          </p:cNvPr>
          <p:cNvSpPr txBox="1"/>
          <p:nvPr/>
        </p:nvSpPr>
        <p:spPr>
          <a:xfrm>
            <a:off x="780345" y="2787774"/>
            <a:ext cx="83920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有时也许失去一颗树，你才会拥有整片森林！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2B93881F-65DF-91FE-BA34-7D6A0E867B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8817"/>
            <a:ext cx="2376264" cy="6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20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F513F83C-0D15-97B3-E857-9BAA81411C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8817"/>
            <a:ext cx="2376264" cy="625333"/>
          </a:xfrm>
          <a:prstGeom prst="rect">
            <a:avLst/>
          </a:prstGeom>
        </p:spPr>
      </p:pic>
      <p:pic>
        <p:nvPicPr>
          <p:cNvPr id="3" name="图片 2" descr="44">
            <a:extLst>
              <a:ext uri="{FF2B5EF4-FFF2-40B4-BE49-F238E27FC236}">
                <a16:creationId xmlns="" xmlns:a16="http://schemas.microsoft.com/office/drawing/2014/main" id="{062C4F2D-53AD-63B3-8E61-9FC93759C8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59582"/>
            <a:ext cx="6551712" cy="3685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305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E436D44-EB42-70CF-A5B9-AAF12458F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775" y="1228362"/>
            <a:ext cx="4070265" cy="857250"/>
          </a:xfrm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eaLnBrk="1" hangingPunct="1">
              <a:defRPr/>
            </a:pPr>
            <a:r>
              <a:rPr lang="zh-CN" altLang="en-US" sz="6000" b="1" noProof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祝同学们：</a:t>
            </a:r>
          </a:p>
        </p:txBody>
      </p:sp>
      <p:sp>
        <p:nvSpPr>
          <p:cNvPr id="4" name="标题 1">
            <a:extLst>
              <a:ext uri="{FF2B5EF4-FFF2-40B4-BE49-F238E27FC236}">
                <a16:creationId xmlns="" xmlns:a16="http://schemas.microsoft.com/office/drawing/2014/main" id="{75855C3D-5480-B43C-137A-E7A0FEBA1D2C}"/>
              </a:ext>
            </a:extLst>
          </p:cNvPr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1259632" y="3003798"/>
            <a:ext cx="7200800" cy="857250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cene3d>
              <a:camera prst="orthographicFront"/>
              <a:lightRig rig="threePt" dir="t"/>
            </a:scene3d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6000" b="1" noProof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稳定发挥，超越自我！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863D92C5-FE8D-E93B-E4DA-5074C91AF2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8817"/>
            <a:ext cx="2376264" cy="6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49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792" y="915566"/>
            <a:ext cx="7649616" cy="3600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2859782"/>
            <a:ext cx="8084393" cy="5567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C2F66E73-5348-C1C3-AB65-89CB9EE247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0272" y="3535832"/>
            <a:ext cx="1980220" cy="14121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792" y="1851670"/>
            <a:ext cx="6264696" cy="46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93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863D92C5-FE8D-E93B-E4DA-5074C91AF2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8817"/>
            <a:ext cx="2376264" cy="625333"/>
          </a:xfrm>
          <a:prstGeom prst="rect">
            <a:avLst/>
          </a:prstGeom>
        </p:spPr>
      </p:pic>
      <p:pic>
        <p:nvPicPr>
          <p:cNvPr id="6" name="Picture 3" descr="131224ugqmm7gmyqkgk15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419622"/>
            <a:ext cx="4210168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6" y="1203598"/>
            <a:ext cx="3312368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标题 9">
            <a:extLst>
              <a:ext uri="{FF2B5EF4-FFF2-40B4-BE49-F238E27FC236}">
                <a16:creationId xmlns="" xmlns:a16="http://schemas.microsoft.com/office/drawing/2014/main" id="{2D4E90A6-9FEF-35B2-D6FE-A523EB107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蓝色天空商务大气工作总结汇报PPT模板"/>
  <p:tag name="KSO_WPP_MARK_KEY" val="8c9828a5-b304-437f-998e-a87fffc0ae49"/>
  <p:tag name="COMMONDATA" val="eyJoZGlkIjoiOTUwODBmMzYwOTc0OTczZmY0ODcyMzkxNTgzOTRjMGEifQ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第一PPT，www.1ppt.com">
  <a:themeElements>
    <a:clrScheme name="自定义 20">
      <a:dk1>
        <a:sysClr val="windowText" lastClr="000000"/>
      </a:dk1>
      <a:lt1>
        <a:sysClr val="window" lastClr="FFFFFF"/>
      </a:lt1>
      <a:dk2>
        <a:srgbClr val="1E5F9F"/>
      </a:dk2>
      <a:lt2>
        <a:srgbClr val="BFBFBF"/>
      </a:lt2>
      <a:accent1>
        <a:srgbClr val="629DD1"/>
      </a:accent1>
      <a:accent2>
        <a:srgbClr val="297FD5"/>
      </a:accent2>
      <a:accent3>
        <a:srgbClr val="1E5F9F"/>
      </a:accent3>
      <a:accent4>
        <a:srgbClr val="297FD5"/>
      </a:accent4>
      <a:accent5>
        <a:srgbClr val="297FD5"/>
      </a:accent5>
      <a:accent6>
        <a:srgbClr val="A5A5A5"/>
      </a:accent6>
      <a:hlink>
        <a:srgbClr val="7F7F7F"/>
      </a:hlink>
      <a:folHlink>
        <a:srgbClr val="3EBBF0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</TotalTime>
  <Words>813</Words>
  <Application>Microsoft Office PowerPoint</Application>
  <PresentationFormat>全屏显示(16:9)</PresentationFormat>
  <Paragraphs>118</Paragraphs>
  <Slides>90</Slides>
  <Notes>9</Notes>
  <HiddenSlides>0</HiddenSlides>
  <MMClips>0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90</vt:i4>
      </vt:variant>
    </vt:vector>
  </HeadingPairs>
  <TitlesOfParts>
    <vt:vector size="101" baseType="lpstr">
      <vt:lpstr>华文隶书</vt:lpstr>
      <vt:lpstr>楷体</vt:lpstr>
      <vt:lpstr>宋体</vt:lpstr>
      <vt:lpstr>微软雅黑</vt:lpstr>
      <vt:lpstr>Arial</vt:lpstr>
      <vt:lpstr>Calibri</vt:lpstr>
      <vt:lpstr>Cambria Math</vt:lpstr>
      <vt:lpstr>Times New Roman</vt:lpstr>
      <vt:lpstr>第一PPT，www.1ppt.com</vt:lpstr>
      <vt:lpstr>Microsoft 公式 3.0</vt:lpstr>
      <vt:lpstr>Equation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祝同学们：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蓝色天空商务大气工作总结汇报PPT模板</dc:title>
  <dc:creator>EiTin</dc:creator>
  <cp:lastModifiedBy>Windows 用户</cp:lastModifiedBy>
  <cp:revision>699</cp:revision>
  <cp:lastPrinted>2024-06-03T06:24:10Z</cp:lastPrinted>
  <dcterms:created xsi:type="dcterms:W3CDTF">2015-12-11T17:46:00Z</dcterms:created>
  <dcterms:modified xsi:type="dcterms:W3CDTF">2024-06-04T08:27:32Z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88651CD6FD4C4AA397EFBB745B6B88E7</vt:lpwstr>
  </property>
  <property fmtid="{D5CDD505-2E9C-101B-9397-08002B2CF9AE}" pid="3" name="KSOProductBuildVer">
    <vt:lpwstr>2052-11.1.0.12763</vt:lpwstr>
  </property>
</Properties>
</file>